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5" r:id="rId2"/>
    <p:sldId id="318" r:id="rId3"/>
    <p:sldId id="326" r:id="rId4"/>
    <p:sldId id="334" r:id="rId5"/>
    <p:sldId id="284" r:id="rId6"/>
    <p:sldId id="294" r:id="rId7"/>
    <p:sldId id="289" r:id="rId8"/>
    <p:sldId id="296" r:id="rId9"/>
    <p:sldId id="343" r:id="rId10"/>
    <p:sldId id="297" r:id="rId11"/>
    <p:sldId id="295" r:id="rId12"/>
    <p:sldId id="345" r:id="rId13"/>
    <p:sldId id="285" r:id="rId14"/>
    <p:sldId id="292" r:id="rId15"/>
    <p:sldId id="290" r:id="rId16"/>
    <p:sldId id="271" r:id="rId17"/>
    <p:sldId id="280" r:id="rId18"/>
    <p:sldId id="275" r:id="rId19"/>
    <p:sldId id="310" r:id="rId20"/>
    <p:sldId id="309" r:id="rId21"/>
    <p:sldId id="300" r:id="rId22"/>
    <p:sldId id="350" r:id="rId23"/>
    <p:sldId id="351" r:id="rId24"/>
    <p:sldId id="265" r:id="rId25"/>
    <p:sldId id="264" r:id="rId26"/>
    <p:sldId id="308" r:id="rId27"/>
    <p:sldId id="353" r:id="rId28"/>
    <p:sldId id="352" r:id="rId29"/>
    <p:sldId id="306" r:id="rId30"/>
    <p:sldId id="312" r:id="rId31"/>
    <p:sldId id="305" r:id="rId32"/>
    <p:sldId id="315" r:id="rId33"/>
    <p:sldId id="293" r:id="rId34"/>
    <p:sldId id="316" r:id="rId35"/>
    <p:sldId id="301" r:id="rId36"/>
    <p:sldId id="267" r:id="rId37"/>
    <p:sldId id="291" r:id="rId38"/>
    <p:sldId id="288" r:id="rId39"/>
    <p:sldId id="269" r:id="rId40"/>
    <p:sldId id="311" r:id="rId41"/>
    <p:sldId id="336" r:id="rId42"/>
    <p:sldId id="307" r:id="rId43"/>
    <p:sldId id="347" r:id="rId44"/>
    <p:sldId id="346" r:id="rId45"/>
    <p:sldId id="256" r:id="rId46"/>
    <p:sldId id="338" r:id="rId47"/>
    <p:sldId id="341" r:id="rId48"/>
    <p:sldId id="298" r:id="rId49"/>
    <p:sldId id="348" r:id="rId50"/>
    <p:sldId id="276" r:id="rId51"/>
    <p:sldId id="279" r:id="rId52"/>
    <p:sldId id="286" r:id="rId53"/>
    <p:sldId id="277" r:id="rId54"/>
    <p:sldId id="273" r:id="rId55"/>
    <p:sldId id="266" r:id="rId56"/>
    <p:sldId id="262" r:id="rId57"/>
    <p:sldId id="261" r:id="rId58"/>
    <p:sldId id="260" r:id="rId59"/>
    <p:sldId id="287" r:id="rId60"/>
    <p:sldId id="331" r:id="rId61"/>
    <p:sldId id="320" r:id="rId62"/>
    <p:sldId id="328" r:id="rId63"/>
    <p:sldId id="332" r:id="rId64"/>
    <p:sldId id="349" r:id="rId65"/>
    <p:sldId id="317" r:id="rId66"/>
    <p:sldId id="258" r:id="rId67"/>
    <p:sldId id="333" r:id="rId68"/>
    <p:sldId id="324" r:id="rId69"/>
    <p:sldId id="339" r:id="rId70"/>
    <p:sldId id="340" r:id="rId71"/>
    <p:sldId id="321" r:id="rId72"/>
    <p:sldId id="322" r:id="rId73"/>
    <p:sldId id="323" r:id="rId74"/>
    <p:sldId id="337" r:id="rId75"/>
    <p:sldId id="327" r:id="rId76"/>
    <p:sldId id="330" r:id="rId77"/>
    <p:sldId id="329" r:id="rId78"/>
    <p:sldId id="342" r:id="rId7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59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12/01/2019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12/01/2019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12/01/2019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12/01/2019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t>12/01/2019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t>12/01/2019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t>12/01/2019</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t>12/01/2019</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t>12/01/2019</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12/01/2019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12/01/2019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t>12/01/2019</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http://cdt50.tourinsoft.com/questionnaire-web/f99a548f-d81d-4b85-88d7-19bb1890be46/9a70c720-15a5-46af-8ded-436835797759/add.aspx" TargetMode="External"/><Relationship Id="rId2" Type="http://schemas.openxmlformats.org/officeDocument/2006/relationships/hyperlink" Target="mailto:chantal.lethimonnier@manche.fr"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hyperlink" Target="https://www.patrimoinevaldesienne.fr/"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re 3"/>
          <p:cNvSpPr>
            <a:spLocks noGrp="1"/>
          </p:cNvSpPr>
          <p:nvPr>
            <p:ph type="ctrTitle"/>
          </p:nvPr>
        </p:nvSpPr>
        <p:spPr>
          <a:xfrm>
            <a:off x="685800" y="692696"/>
            <a:ext cx="7772400" cy="1470025"/>
          </a:xfrm>
        </p:spPr>
        <p:txBody>
          <a:bodyPr/>
          <a:lstStyle/>
          <a:p>
            <a:r>
              <a:rPr lang="fr-FR" dirty="0" smtClean="0"/>
              <a:t>Assemblée générale exercice 2018</a:t>
            </a:r>
            <a:endParaRPr lang="fr-FR" dirty="0"/>
          </a:p>
        </p:txBody>
      </p:sp>
      <p:sp>
        <p:nvSpPr>
          <p:cNvPr id="5" name="Sous-titre 4"/>
          <p:cNvSpPr>
            <a:spLocks noGrp="1"/>
          </p:cNvSpPr>
          <p:nvPr>
            <p:ph type="subTitle" idx="1"/>
          </p:nvPr>
        </p:nvSpPr>
        <p:spPr>
          <a:xfrm>
            <a:off x="1403648" y="4725144"/>
            <a:ext cx="6400800" cy="1752600"/>
          </a:xfrm>
        </p:spPr>
        <p:txBody>
          <a:bodyPr/>
          <a:lstStyle/>
          <a:p>
            <a:r>
              <a:rPr lang="fr-FR" dirty="0" smtClean="0">
                <a:solidFill>
                  <a:schemeClr val="tx1"/>
                </a:solidFill>
              </a:rPr>
              <a:t>12 janvier 2019</a:t>
            </a:r>
          </a:p>
          <a:p>
            <a:r>
              <a:rPr lang="fr-FR" dirty="0" smtClean="0">
                <a:solidFill>
                  <a:schemeClr val="tx1"/>
                </a:solidFill>
              </a:rPr>
              <a:t>Villedieu-les-Poêles-Rouffigny</a:t>
            </a:r>
            <a:endParaRPr lang="fr-FR" dirty="0">
              <a:solidFill>
                <a:schemeClr val="tx1"/>
              </a:solidFill>
            </a:endParaRPr>
          </a:p>
        </p:txBody>
      </p:sp>
    </p:spTree>
    <p:extLst>
      <p:ext uri="{BB962C8B-B14F-4D97-AF65-F5344CB8AC3E}">
        <p14:creationId xmlns:p14="http://schemas.microsoft.com/office/powerpoint/2010/main" val="2255669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HelloAsso</a:t>
            </a:r>
            <a:endParaRPr lang="fr-FR" dirty="0"/>
          </a:p>
        </p:txBody>
      </p:sp>
      <p:sp>
        <p:nvSpPr>
          <p:cNvPr id="3" name="Espace réservé du contenu 2"/>
          <p:cNvSpPr>
            <a:spLocks noGrp="1"/>
          </p:cNvSpPr>
          <p:nvPr>
            <p:ph sz="half" idx="1"/>
          </p:nvPr>
        </p:nvSpPr>
        <p:spPr/>
        <p:txBody>
          <a:bodyPr/>
          <a:lstStyle/>
          <a:p>
            <a:r>
              <a:rPr lang="fr-FR" dirty="0" smtClean="0"/>
              <a:t>1</a:t>
            </a:r>
            <a:r>
              <a:rPr lang="fr-FR" baseline="30000" dirty="0" smtClean="0"/>
              <a:t>ère</a:t>
            </a:r>
            <a:r>
              <a:rPr lang="fr-FR" dirty="0" smtClean="0"/>
              <a:t> réunion le 28 avril à Valognes</a:t>
            </a:r>
          </a:p>
          <a:p>
            <a:r>
              <a:rPr lang="fr-FR" dirty="0" smtClean="0"/>
              <a:t>Création d’un site dédié à ASVPVS</a:t>
            </a:r>
          </a:p>
          <a:p>
            <a:r>
              <a:rPr lang="fr-FR" dirty="0" smtClean="0"/>
              <a:t>Mise à jour du site</a:t>
            </a:r>
          </a:p>
          <a:p>
            <a:r>
              <a:rPr lang="fr-FR" dirty="0" smtClean="0"/>
              <a:t>Utilisé à titre d’expérience lors des randonnées intercommunautaires</a:t>
            </a:r>
          </a:p>
          <a:p>
            <a:endParaRPr lang="fr-FR" dirty="0"/>
          </a:p>
        </p:txBody>
      </p:sp>
      <p:sp>
        <p:nvSpPr>
          <p:cNvPr id="4" name="Espace réservé du contenu 3"/>
          <p:cNvSpPr>
            <a:spLocks noGrp="1"/>
          </p:cNvSpPr>
          <p:nvPr>
            <p:ph sz="half" idx="2"/>
          </p:nvPr>
        </p:nvSpPr>
        <p:spPr/>
        <p:txBody>
          <a:bodyPr/>
          <a:lstStyle/>
          <a:p>
            <a:endParaRPr lang="fr-FR" dirty="0"/>
          </a:p>
        </p:txBody>
      </p:sp>
    </p:spTree>
    <p:extLst>
      <p:ext uri="{BB962C8B-B14F-4D97-AF65-F5344CB8AC3E}">
        <p14:creationId xmlns:p14="http://schemas.microsoft.com/office/powerpoint/2010/main" val="372362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voix du patrimoine de Sienne</a:t>
            </a:r>
            <a:endParaRPr lang="fr-FR" dirty="0"/>
          </a:p>
        </p:txBody>
      </p:sp>
      <p:sp>
        <p:nvSpPr>
          <p:cNvPr id="5" name="Espace réservé du contenu 4"/>
          <p:cNvSpPr>
            <a:spLocks noGrp="1"/>
          </p:cNvSpPr>
          <p:nvPr>
            <p:ph sz="half" idx="2"/>
          </p:nvPr>
        </p:nvSpPr>
        <p:spPr/>
        <p:txBody>
          <a:bodyPr/>
          <a:lstStyle/>
          <a:p>
            <a:r>
              <a:rPr lang="fr-FR" dirty="0" smtClean="0"/>
              <a:t>Nous en sommes au 138</a:t>
            </a:r>
            <a:r>
              <a:rPr lang="fr-FR" baseline="30000" dirty="0" smtClean="0"/>
              <a:t>e</a:t>
            </a:r>
            <a:r>
              <a:rPr lang="fr-FR" dirty="0" smtClean="0"/>
              <a:t> numéro. Ils sont installés sur le site. Ils sont consultables, téléchargeables à partir d’un numéro d’accessibilité réservé aux adhérents. </a:t>
            </a:r>
            <a:endParaRPr lang="fr-FR" dirty="0"/>
          </a:p>
        </p:txBody>
      </p:sp>
      <p:pic>
        <p:nvPicPr>
          <p:cNvPr id="3" name="Espace réservé du contenu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80591" y="1600200"/>
            <a:ext cx="3191817" cy="4525963"/>
          </a:xfrm>
        </p:spPr>
      </p:pic>
    </p:spTree>
    <p:extLst>
      <p:ext uri="{BB962C8B-B14F-4D97-AF65-F5344CB8AC3E}">
        <p14:creationId xmlns:p14="http://schemas.microsoft.com/office/powerpoint/2010/main" val="2103364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re 4"/>
          <p:cNvSpPr>
            <a:spLocks noGrp="1"/>
          </p:cNvSpPr>
          <p:nvPr>
            <p:ph type="ctrTitle"/>
          </p:nvPr>
        </p:nvSpPr>
        <p:spPr/>
        <p:txBody>
          <a:bodyPr/>
          <a:lstStyle/>
          <a:p>
            <a:r>
              <a:rPr lang="fr-FR" dirty="0" smtClean="0"/>
              <a:t>Les animations 2018</a:t>
            </a:r>
            <a:endParaRPr lang="fr-FR" dirty="0"/>
          </a:p>
        </p:txBody>
      </p:sp>
      <p:sp>
        <p:nvSpPr>
          <p:cNvPr id="6" name="Sous-titre 5"/>
          <p:cNvSpPr>
            <a:spLocks noGrp="1"/>
          </p:cNvSpPr>
          <p:nvPr>
            <p:ph type="subTitle" idx="1"/>
          </p:nvPr>
        </p:nvSpPr>
        <p:spPr/>
        <p:txBody>
          <a:bodyPr/>
          <a:lstStyle/>
          <a:p>
            <a:endParaRPr lang="fr-FR"/>
          </a:p>
        </p:txBody>
      </p:sp>
    </p:spTree>
    <p:extLst>
      <p:ext uri="{BB962C8B-B14F-4D97-AF65-F5344CB8AC3E}">
        <p14:creationId xmlns:p14="http://schemas.microsoft.com/office/powerpoint/2010/main" val="399771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Randonnées mensuelles 2018</a:t>
            </a:r>
            <a:endParaRPr lang="fr-FR" dirty="0"/>
          </a:p>
        </p:txBody>
      </p:sp>
      <p:sp>
        <p:nvSpPr>
          <p:cNvPr id="5" name="Espace réservé du texte 4"/>
          <p:cNvSpPr>
            <a:spLocks noGrp="1"/>
          </p:cNvSpPr>
          <p:nvPr>
            <p:ph sz="half" idx="1"/>
          </p:nvPr>
        </p:nvSpPr>
        <p:spPr/>
        <p:txBody>
          <a:bodyPr/>
          <a:lstStyle/>
          <a:p>
            <a:pPr marL="0" indent="0">
              <a:buNone/>
            </a:pPr>
            <a:r>
              <a:rPr lang="fr-FR" dirty="0" smtClean="0"/>
              <a:t> </a:t>
            </a:r>
            <a:endParaRPr lang="fr-FR" dirty="0"/>
          </a:p>
        </p:txBody>
      </p:sp>
      <p:pic>
        <p:nvPicPr>
          <p:cNvPr id="9" name="Espace réservé du contenu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648200" y="2348706"/>
            <a:ext cx="4038600" cy="3028950"/>
          </a:xfrm>
        </p:spPr>
      </p:pic>
      <p:graphicFrame>
        <p:nvGraphicFramePr>
          <p:cNvPr id="2" name="Tableau 1"/>
          <p:cNvGraphicFramePr>
            <a:graphicFrameLocks noGrp="1"/>
          </p:cNvGraphicFramePr>
          <p:nvPr>
            <p:extLst>
              <p:ext uri="{D42A27DB-BD31-4B8C-83A1-F6EECF244321}">
                <p14:modId xmlns:p14="http://schemas.microsoft.com/office/powerpoint/2010/main" val="1663231201"/>
              </p:ext>
            </p:extLst>
          </p:nvPr>
        </p:nvGraphicFramePr>
        <p:xfrm>
          <a:off x="899592" y="1484784"/>
          <a:ext cx="3744416" cy="4867982"/>
        </p:xfrm>
        <a:graphic>
          <a:graphicData uri="http://schemas.openxmlformats.org/drawingml/2006/table">
            <a:tbl>
              <a:tblPr>
                <a:tableStyleId>{5C22544A-7EE6-4342-B048-85BDC9FD1C3A}</a:tableStyleId>
              </a:tblPr>
              <a:tblGrid>
                <a:gridCol w="864096"/>
                <a:gridCol w="1872208"/>
                <a:gridCol w="1008112"/>
              </a:tblGrid>
              <a:tr h="229634">
                <a:tc>
                  <a:txBody>
                    <a:bodyPr/>
                    <a:lstStyle/>
                    <a:p>
                      <a:pPr algn="l" fontAlgn="ctr"/>
                      <a:r>
                        <a:rPr lang="fr-FR" sz="1600" u="none" strike="noStrike" dirty="0">
                          <a:effectLst/>
                        </a:rPr>
                        <a:t>Dates :</a:t>
                      </a:r>
                      <a:endParaRPr lang="fr-FR" sz="1600" b="0" i="0" u="none" strike="noStrike" dirty="0">
                        <a:solidFill>
                          <a:srgbClr val="000000"/>
                        </a:solidFill>
                        <a:effectLst/>
                        <a:latin typeface="Calibri"/>
                      </a:endParaRPr>
                    </a:p>
                  </a:txBody>
                  <a:tcPr marL="9525" marR="9525" marT="9525" marB="0" anchor="ctr"/>
                </a:tc>
                <a:tc>
                  <a:txBody>
                    <a:bodyPr/>
                    <a:lstStyle/>
                    <a:p>
                      <a:pPr algn="l" fontAlgn="b"/>
                      <a:r>
                        <a:rPr lang="fr-FR" sz="1600" u="none" strike="noStrike" dirty="0">
                          <a:effectLst/>
                        </a:rPr>
                        <a:t>Lieux</a:t>
                      </a:r>
                      <a:endParaRPr lang="fr-FR" sz="1600" b="0" i="0" u="none" strike="noStrike" dirty="0">
                        <a:solidFill>
                          <a:srgbClr val="000000"/>
                        </a:solidFill>
                        <a:effectLst/>
                        <a:latin typeface="Calibri"/>
                      </a:endParaRPr>
                    </a:p>
                  </a:txBody>
                  <a:tcPr marL="9525" marR="9525" marT="9525" marB="0" anchor="b"/>
                </a:tc>
                <a:tc>
                  <a:txBody>
                    <a:bodyPr/>
                    <a:lstStyle/>
                    <a:p>
                      <a:pPr algn="l" fontAlgn="b"/>
                      <a:r>
                        <a:rPr lang="fr-FR" sz="1600" u="none" strike="noStrike">
                          <a:effectLst/>
                        </a:rPr>
                        <a:t>Participants</a:t>
                      </a:r>
                      <a:endParaRPr lang="fr-FR" sz="1600" b="0" i="0" u="none" strike="noStrike">
                        <a:solidFill>
                          <a:srgbClr val="000000"/>
                        </a:solidFill>
                        <a:effectLst/>
                        <a:latin typeface="Calibri"/>
                      </a:endParaRPr>
                    </a:p>
                  </a:txBody>
                  <a:tcPr marL="9525" marR="9525" marT="9525" marB="0" anchor="b"/>
                </a:tc>
              </a:tr>
              <a:tr h="316724">
                <a:tc>
                  <a:txBody>
                    <a:bodyPr/>
                    <a:lstStyle/>
                    <a:p>
                      <a:pPr algn="r" fontAlgn="ctr"/>
                      <a:r>
                        <a:rPr lang="fr-FR" sz="1600" u="none" strike="noStrike" dirty="0">
                          <a:effectLst/>
                        </a:rPr>
                        <a:t>28-janv</a:t>
                      </a:r>
                      <a:endParaRPr lang="fr-FR" sz="1600" b="0" i="0" u="none" strike="noStrike" dirty="0">
                        <a:solidFill>
                          <a:srgbClr val="000000"/>
                        </a:solidFill>
                        <a:effectLst/>
                        <a:latin typeface="Calibri"/>
                      </a:endParaRPr>
                    </a:p>
                  </a:txBody>
                  <a:tcPr marL="9525" marR="9525" marT="9525" marB="0" anchor="ctr"/>
                </a:tc>
                <a:tc>
                  <a:txBody>
                    <a:bodyPr/>
                    <a:lstStyle/>
                    <a:p>
                      <a:pPr algn="l" fontAlgn="ctr"/>
                      <a:r>
                        <a:rPr lang="fr-FR" sz="1600" u="none" strike="noStrike" dirty="0">
                          <a:effectLst/>
                        </a:rPr>
                        <a:t>Fleury</a:t>
                      </a:r>
                      <a:endParaRPr lang="fr-FR" sz="1600" b="0" i="0" u="none" strike="noStrike" dirty="0">
                        <a:solidFill>
                          <a:srgbClr val="000000"/>
                        </a:solidFill>
                        <a:effectLst/>
                        <a:latin typeface="Calibri"/>
                      </a:endParaRPr>
                    </a:p>
                  </a:txBody>
                  <a:tcPr marL="9525" marR="9525" marT="9525" marB="0" anchor="ctr"/>
                </a:tc>
                <a:tc>
                  <a:txBody>
                    <a:bodyPr/>
                    <a:lstStyle/>
                    <a:p>
                      <a:pPr algn="r" fontAlgn="b"/>
                      <a:r>
                        <a:rPr lang="fr-FR" sz="1600" u="none" strike="noStrike" dirty="0">
                          <a:effectLst/>
                        </a:rPr>
                        <a:t>18</a:t>
                      </a:r>
                      <a:endParaRPr lang="fr-FR" sz="1600" b="0" i="0" u="none" strike="noStrike" dirty="0">
                        <a:solidFill>
                          <a:srgbClr val="000000"/>
                        </a:solidFill>
                        <a:effectLst/>
                        <a:latin typeface="Calibri"/>
                      </a:endParaRPr>
                    </a:p>
                  </a:txBody>
                  <a:tcPr marL="9525" marR="9525" marT="9525" marB="0" anchor="b"/>
                </a:tc>
              </a:tr>
              <a:tr h="316724">
                <a:tc>
                  <a:txBody>
                    <a:bodyPr/>
                    <a:lstStyle/>
                    <a:p>
                      <a:pPr algn="r" fontAlgn="ctr"/>
                      <a:r>
                        <a:rPr lang="fr-FR" sz="1600" u="none" strike="noStrike">
                          <a:effectLst/>
                        </a:rPr>
                        <a:t>25-févr</a:t>
                      </a:r>
                      <a:endParaRPr lang="fr-FR" sz="1600" b="0" i="0" u="none" strike="noStrike">
                        <a:solidFill>
                          <a:srgbClr val="000000"/>
                        </a:solidFill>
                        <a:effectLst/>
                        <a:latin typeface="Calibri"/>
                      </a:endParaRPr>
                    </a:p>
                  </a:txBody>
                  <a:tcPr marL="9525" marR="9525" marT="9525" marB="0" anchor="ctr"/>
                </a:tc>
                <a:tc>
                  <a:txBody>
                    <a:bodyPr/>
                    <a:lstStyle/>
                    <a:p>
                      <a:pPr algn="l" fontAlgn="ctr"/>
                      <a:r>
                        <a:rPr lang="fr-FR" sz="1600" u="none" strike="noStrike" dirty="0">
                          <a:effectLst/>
                        </a:rPr>
                        <a:t>Gavray</a:t>
                      </a:r>
                      <a:endParaRPr lang="fr-FR" sz="1600" b="0" i="0" u="none" strike="noStrike" dirty="0">
                        <a:solidFill>
                          <a:srgbClr val="000000"/>
                        </a:solidFill>
                        <a:effectLst/>
                        <a:latin typeface="Calibri"/>
                      </a:endParaRPr>
                    </a:p>
                  </a:txBody>
                  <a:tcPr marL="9525" marR="9525" marT="9525" marB="0" anchor="ctr"/>
                </a:tc>
                <a:tc>
                  <a:txBody>
                    <a:bodyPr/>
                    <a:lstStyle/>
                    <a:p>
                      <a:pPr algn="r" fontAlgn="b"/>
                      <a:r>
                        <a:rPr lang="fr-FR" sz="1600" u="none" strike="noStrike" dirty="0">
                          <a:effectLst/>
                        </a:rPr>
                        <a:t>15</a:t>
                      </a:r>
                      <a:endParaRPr lang="fr-FR" sz="1600" b="0" i="0" u="none" strike="noStrike" dirty="0">
                        <a:solidFill>
                          <a:srgbClr val="000000"/>
                        </a:solidFill>
                        <a:effectLst/>
                        <a:latin typeface="Calibri"/>
                      </a:endParaRPr>
                    </a:p>
                  </a:txBody>
                  <a:tcPr marL="9525" marR="9525" marT="9525" marB="0" anchor="b"/>
                </a:tc>
              </a:tr>
              <a:tr h="316724">
                <a:tc>
                  <a:txBody>
                    <a:bodyPr/>
                    <a:lstStyle/>
                    <a:p>
                      <a:pPr algn="r" fontAlgn="ctr"/>
                      <a:r>
                        <a:rPr lang="fr-FR" sz="1600" u="none" strike="noStrike">
                          <a:effectLst/>
                        </a:rPr>
                        <a:t>25-mars</a:t>
                      </a:r>
                      <a:endParaRPr lang="fr-FR" sz="1600" b="0" i="0" u="none" strike="noStrike">
                        <a:solidFill>
                          <a:srgbClr val="000000"/>
                        </a:solidFill>
                        <a:effectLst/>
                        <a:latin typeface="Calibri"/>
                      </a:endParaRPr>
                    </a:p>
                  </a:txBody>
                  <a:tcPr marL="9525" marR="9525" marT="9525" marB="0" anchor="ctr"/>
                </a:tc>
                <a:tc>
                  <a:txBody>
                    <a:bodyPr/>
                    <a:lstStyle/>
                    <a:p>
                      <a:pPr algn="l" fontAlgn="ctr"/>
                      <a:r>
                        <a:rPr lang="fr-FR" sz="1600" u="none" strike="noStrike">
                          <a:effectLst/>
                        </a:rPr>
                        <a:t>Montabot</a:t>
                      </a:r>
                      <a:endParaRPr lang="fr-FR" sz="1600" b="0" i="0" u="none" strike="noStrike">
                        <a:solidFill>
                          <a:srgbClr val="000000"/>
                        </a:solidFill>
                        <a:effectLst/>
                        <a:latin typeface="Calibri"/>
                      </a:endParaRPr>
                    </a:p>
                  </a:txBody>
                  <a:tcPr marL="9525" marR="9525" marT="9525" marB="0" anchor="ctr"/>
                </a:tc>
                <a:tc>
                  <a:txBody>
                    <a:bodyPr/>
                    <a:lstStyle/>
                    <a:p>
                      <a:pPr algn="r" fontAlgn="b"/>
                      <a:r>
                        <a:rPr lang="fr-FR" sz="1600" u="none" strike="noStrike" dirty="0">
                          <a:effectLst/>
                        </a:rPr>
                        <a:t>16</a:t>
                      </a:r>
                      <a:endParaRPr lang="fr-FR" sz="1600" b="0" i="0" u="none" strike="noStrike" dirty="0">
                        <a:solidFill>
                          <a:srgbClr val="000000"/>
                        </a:solidFill>
                        <a:effectLst/>
                        <a:latin typeface="Calibri"/>
                      </a:endParaRPr>
                    </a:p>
                  </a:txBody>
                  <a:tcPr marL="9525" marR="9525" marT="9525" marB="0" anchor="b"/>
                </a:tc>
              </a:tr>
              <a:tr h="316724">
                <a:tc>
                  <a:txBody>
                    <a:bodyPr/>
                    <a:lstStyle/>
                    <a:p>
                      <a:pPr algn="r" fontAlgn="ctr"/>
                      <a:r>
                        <a:rPr lang="fr-FR" sz="1600" u="none" strike="noStrike">
                          <a:effectLst/>
                        </a:rPr>
                        <a:t>22-avr</a:t>
                      </a:r>
                      <a:endParaRPr lang="fr-FR" sz="1600" b="0" i="0" u="none" strike="noStrike">
                        <a:solidFill>
                          <a:srgbClr val="000000"/>
                        </a:solidFill>
                        <a:effectLst/>
                        <a:latin typeface="Calibri"/>
                      </a:endParaRPr>
                    </a:p>
                  </a:txBody>
                  <a:tcPr marL="9525" marR="9525" marT="9525" marB="0" anchor="ctr"/>
                </a:tc>
                <a:tc>
                  <a:txBody>
                    <a:bodyPr/>
                    <a:lstStyle/>
                    <a:p>
                      <a:pPr algn="l" fontAlgn="ctr"/>
                      <a:r>
                        <a:rPr lang="fr-FR" sz="1600" u="none" strike="noStrike">
                          <a:effectLst/>
                        </a:rPr>
                        <a:t>Champrépus</a:t>
                      </a:r>
                      <a:endParaRPr lang="fr-FR" sz="1600" b="0" i="0" u="none" strike="noStrike">
                        <a:solidFill>
                          <a:srgbClr val="000000"/>
                        </a:solidFill>
                        <a:effectLst/>
                        <a:latin typeface="Calibri"/>
                      </a:endParaRPr>
                    </a:p>
                  </a:txBody>
                  <a:tcPr marL="9525" marR="9525" marT="9525" marB="0" anchor="ctr"/>
                </a:tc>
                <a:tc>
                  <a:txBody>
                    <a:bodyPr/>
                    <a:lstStyle/>
                    <a:p>
                      <a:pPr algn="r" fontAlgn="b"/>
                      <a:r>
                        <a:rPr lang="fr-FR" sz="1600" u="none" strike="noStrike" dirty="0">
                          <a:effectLst/>
                        </a:rPr>
                        <a:t>12</a:t>
                      </a:r>
                      <a:endParaRPr lang="fr-FR" sz="1600" b="0" i="0" u="none" strike="noStrike" dirty="0">
                        <a:solidFill>
                          <a:srgbClr val="000000"/>
                        </a:solidFill>
                        <a:effectLst/>
                        <a:latin typeface="Calibri"/>
                      </a:endParaRPr>
                    </a:p>
                  </a:txBody>
                  <a:tcPr marL="9525" marR="9525" marT="9525" marB="0" anchor="b"/>
                </a:tc>
              </a:tr>
              <a:tr h="316724">
                <a:tc>
                  <a:txBody>
                    <a:bodyPr/>
                    <a:lstStyle/>
                    <a:p>
                      <a:pPr algn="r" fontAlgn="ctr"/>
                      <a:r>
                        <a:rPr lang="fr-FR" sz="1600" u="none" strike="noStrike">
                          <a:effectLst/>
                        </a:rPr>
                        <a:t>27-mai</a:t>
                      </a:r>
                      <a:endParaRPr lang="fr-FR" sz="1600" b="0" i="0" u="none" strike="noStrike">
                        <a:solidFill>
                          <a:srgbClr val="000000"/>
                        </a:solidFill>
                        <a:effectLst/>
                        <a:latin typeface="Calibri"/>
                      </a:endParaRPr>
                    </a:p>
                  </a:txBody>
                  <a:tcPr marL="9525" marR="9525" marT="9525" marB="0" anchor="ctr"/>
                </a:tc>
                <a:tc>
                  <a:txBody>
                    <a:bodyPr/>
                    <a:lstStyle/>
                    <a:p>
                      <a:pPr algn="l" fontAlgn="ctr"/>
                      <a:r>
                        <a:rPr lang="fr-FR" sz="1600" u="none" strike="noStrike">
                          <a:effectLst/>
                        </a:rPr>
                        <a:t>Hambye</a:t>
                      </a:r>
                      <a:endParaRPr lang="fr-FR" sz="1600" b="0" i="0" u="none" strike="noStrike">
                        <a:solidFill>
                          <a:srgbClr val="000000"/>
                        </a:solidFill>
                        <a:effectLst/>
                        <a:latin typeface="Calibri"/>
                      </a:endParaRPr>
                    </a:p>
                  </a:txBody>
                  <a:tcPr marL="9525" marR="9525" marT="9525" marB="0" anchor="ctr"/>
                </a:tc>
                <a:tc>
                  <a:txBody>
                    <a:bodyPr/>
                    <a:lstStyle/>
                    <a:p>
                      <a:pPr algn="r" fontAlgn="b"/>
                      <a:r>
                        <a:rPr lang="fr-FR" sz="1600" u="none" strike="noStrike" dirty="0">
                          <a:effectLst/>
                        </a:rPr>
                        <a:t>4</a:t>
                      </a:r>
                      <a:endParaRPr lang="fr-FR" sz="1600" b="0" i="0" u="none" strike="noStrike" dirty="0">
                        <a:solidFill>
                          <a:srgbClr val="000000"/>
                        </a:solidFill>
                        <a:effectLst/>
                        <a:latin typeface="Calibri"/>
                      </a:endParaRPr>
                    </a:p>
                  </a:txBody>
                  <a:tcPr marL="9525" marR="9525" marT="9525" marB="0" anchor="b"/>
                </a:tc>
              </a:tr>
              <a:tr h="316724">
                <a:tc>
                  <a:txBody>
                    <a:bodyPr/>
                    <a:lstStyle/>
                    <a:p>
                      <a:pPr algn="r" fontAlgn="ctr"/>
                      <a:r>
                        <a:rPr lang="fr-FR" sz="1600" u="none" strike="noStrike">
                          <a:effectLst/>
                        </a:rPr>
                        <a:t>24-juin</a:t>
                      </a:r>
                      <a:endParaRPr lang="fr-FR" sz="1600" b="0" i="0" u="none" strike="noStrike">
                        <a:solidFill>
                          <a:srgbClr val="000000"/>
                        </a:solidFill>
                        <a:effectLst/>
                        <a:latin typeface="Calibri"/>
                      </a:endParaRPr>
                    </a:p>
                  </a:txBody>
                  <a:tcPr marL="9525" marR="9525" marT="9525" marB="0" anchor="ctr"/>
                </a:tc>
                <a:tc>
                  <a:txBody>
                    <a:bodyPr/>
                    <a:lstStyle/>
                    <a:p>
                      <a:pPr algn="l" fontAlgn="ctr"/>
                      <a:r>
                        <a:rPr lang="fr-FR" sz="1600" u="none" strike="noStrike">
                          <a:effectLst/>
                        </a:rPr>
                        <a:t>Les Noues de Sienne</a:t>
                      </a:r>
                      <a:endParaRPr lang="fr-FR" sz="1600" b="0" i="0" u="none" strike="noStrike">
                        <a:solidFill>
                          <a:srgbClr val="000000"/>
                        </a:solidFill>
                        <a:effectLst/>
                        <a:latin typeface="Calibri"/>
                      </a:endParaRPr>
                    </a:p>
                  </a:txBody>
                  <a:tcPr marL="9525" marR="9525" marT="9525" marB="0" anchor="ctr"/>
                </a:tc>
                <a:tc>
                  <a:txBody>
                    <a:bodyPr/>
                    <a:lstStyle/>
                    <a:p>
                      <a:pPr algn="r" fontAlgn="b"/>
                      <a:r>
                        <a:rPr lang="fr-FR" sz="1600" u="none" strike="noStrike" dirty="0">
                          <a:effectLst/>
                        </a:rPr>
                        <a:t>5</a:t>
                      </a:r>
                      <a:endParaRPr lang="fr-FR" sz="1600" b="0" i="0" u="none" strike="noStrike" dirty="0">
                        <a:solidFill>
                          <a:srgbClr val="000000"/>
                        </a:solidFill>
                        <a:effectLst/>
                        <a:latin typeface="Calibri"/>
                      </a:endParaRPr>
                    </a:p>
                  </a:txBody>
                  <a:tcPr marL="9525" marR="9525" marT="9525" marB="0" anchor="b"/>
                </a:tc>
              </a:tr>
              <a:tr h="316724">
                <a:tc>
                  <a:txBody>
                    <a:bodyPr/>
                    <a:lstStyle/>
                    <a:p>
                      <a:pPr algn="r" fontAlgn="ctr"/>
                      <a:r>
                        <a:rPr lang="fr-FR" sz="1600" u="none" strike="noStrike">
                          <a:effectLst/>
                        </a:rPr>
                        <a:t>22-juil</a:t>
                      </a:r>
                      <a:endParaRPr lang="fr-FR" sz="1600" b="0" i="0" u="none" strike="noStrike">
                        <a:solidFill>
                          <a:srgbClr val="000000"/>
                        </a:solidFill>
                        <a:effectLst/>
                        <a:latin typeface="Calibri"/>
                      </a:endParaRPr>
                    </a:p>
                  </a:txBody>
                  <a:tcPr marL="9525" marR="9525" marT="9525" marB="0" anchor="ctr"/>
                </a:tc>
                <a:tc>
                  <a:txBody>
                    <a:bodyPr/>
                    <a:lstStyle/>
                    <a:p>
                      <a:pPr algn="l" fontAlgn="ctr"/>
                      <a:r>
                        <a:rPr lang="fr-FR" sz="1600" u="none" strike="noStrike">
                          <a:effectLst/>
                        </a:rPr>
                        <a:t>Le Mesnil-Aubert</a:t>
                      </a:r>
                      <a:endParaRPr lang="fr-FR" sz="1600" b="0" i="0" u="none" strike="noStrike">
                        <a:solidFill>
                          <a:srgbClr val="000000"/>
                        </a:solidFill>
                        <a:effectLst/>
                        <a:latin typeface="Calibri"/>
                      </a:endParaRPr>
                    </a:p>
                  </a:txBody>
                  <a:tcPr marL="9525" marR="9525" marT="9525" marB="0" anchor="ctr"/>
                </a:tc>
                <a:tc>
                  <a:txBody>
                    <a:bodyPr/>
                    <a:lstStyle/>
                    <a:p>
                      <a:pPr algn="r" fontAlgn="b"/>
                      <a:r>
                        <a:rPr lang="fr-FR" sz="1600" u="none" strike="noStrike" dirty="0">
                          <a:effectLst/>
                        </a:rPr>
                        <a:t>5</a:t>
                      </a:r>
                      <a:endParaRPr lang="fr-FR" sz="1600" b="0" i="0" u="none" strike="noStrike" dirty="0">
                        <a:solidFill>
                          <a:srgbClr val="000000"/>
                        </a:solidFill>
                        <a:effectLst/>
                        <a:latin typeface="Calibri"/>
                      </a:endParaRPr>
                    </a:p>
                  </a:txBody>
                  <a:tcPr marL="9525" marR="9525" marT="9525" marB="0" anchor="b"/>
                </a:tc>
              </a:tr>
              <a:tr h="316724">
                <a:tc>
                  <a:txBody>
                    <a:bodyPr/>
                    <a:lstStyle/>
                    <a:p>
                      <a:pPr algn="r" fontAlgn="ctr"/>
                      <a:r>
                        <a:rPr lang="fr-FR" sz="1600" u="none" strike="noStrike">
                          <a:effectLst/>
                        </a:rPr>
                        <a:t>26-août</a:t>
                      </a:r>
                      <a:endParaRPr lang="fr-FR" sz="1600" b="0" i="0" u="none" strike="noStrike">
                        <a:solidFill>
                          <a:srgbClr val="000000"/>
                        </a:solidFill>
                        <a:effectLst/>
                        <a:latin typeface="Calibri"/>
                      </a:endParaRPr>
                    </a:p>
                  </a:txBody>
                  <a:tcPr marL="9525" marR="9525" marT="9525" marB="0" anchor="ctr"/>
                </a:tc>
                <a:tc>
                  <a:txBody>
                    <a:bodyPr/>
                    <a:lstStyle/>
                    <a:p>
                      <a:pPr algn="l" fontAlgn="ctr"/>
                      <a:r>
                        <a:rPr lang="fr-FR" sz="1600" u="none" strike="noStrike">
                          <a:effectLst/>
                        </a:rPr>
                        <a:t>Percy-en-Normandie</a:t>
                      </a:r>
                      <a:endParaRPr lang="fr-FR" sz="1600" b="0" i="0" u="none" strike="noStrike">
                        <a:solidFill>
                          <a:srgbClr val="000000"/>
                        </a:solidFill>
                        <a:effectLst/>
                        <a:latin typeface="Calibri"/>
                      </a:endParaRPr>
                    </a:p>
                  </a:txBody>
                  <a:tcPr marL="9525" marR="9525" marT="9525" marB="0" anchor="ctr"/>
                </a:tc>
                <a:tc>
                  <a:txBody>
                    <a:bodyPr/>
                    <a:lstStyle/>
                    <a:p>
                      <a:pPr algn="r" fontAlgn="b"/>
                      <a:r>
                        <a:rPr lang="fr-FR" sz="1600" u="none" strike="noStrike" dirty="0">
                          <a:effectLst/>
                        </a:rPr>
                        <a:t>3</a:t>
                      </a:r>
                      <a:endParaRPr lang="fr-FR" sz="1600" b="0" i="0" u="none" strike="noStrike" dirty="0">
                        <a:solidFill>
                          <a:srgbClr val="000000"/>
                        </a:solidFill>
                        <a:effectLst/>
                        <a:latin typeface="Calibri"/>
                      </a:endParaRPr>
                    </a:p>
                  </a:txBody>
                  <a:tcPr marL="9525" marR="9525" marT="9525" marB="0" anchor="b"/>
                </a:tc>
              </a:tr>
              <a:tr h="316724">
                <a:tc>
                  <a:txBody>
                    <a:bodyPr/>
                    <a:lstStyle/>
                    <a:p>
                      <a:pPr algn="r" fontAlgn="ctr"/>
                      <a:r>
                        <a:rPr lang="fr-FR" sz="1600" u="none" strike="noStrike">
                          <a:effectLst/>
                        </a:rPr>
                        <a:t>02-sept</a:t>
                      </a:r>
                      <a:endParaRPr lang="fr-FR" sz="1600" b="0" i="0" u="none" strike="noStrike">
                        <a:solidFill>
                          <a:srgbClr val="000000"/>
                        </a:solidFill>
                        <a:effectLst/>
                        <a:latin typeface="Calibri"/>
                      </a:endParaRPr>
                    </a:p>
                  </a:txBody>
                  <a:tcPr marL="9525" marR="9525" marT="9525" marB="0" anchor="ctr"/>
                </a:tc>
                <a:tc>
                  <a:txBody>
                    <a:bodyPr/>
                    <a:lstStyle/>
                    <a:p>
                      <a:pPr algn="l" fontAlgn="ctr"/>
                      <a:r>
                        <a:rPr lang="fr-FR" sz="1600" u="none" strike="noStrike">
                          <a:effectLst/>
                        </a:rPr>
                        <a:t>Saint-Martin-le-Bouillant</a:t>
                      </a:r>
                      <a:endParaRPr lang="fr-FR" sz="1600" b="0" i="0" u="none" strike="noStrike">
                        <a:solidFill>
                          <a:srgbClr val="000000"/>
                        </a:solidFill>
                        <a:effectLst/>
                        <a:latin typeface="Calibri"/>
                      </a:endParaRPr>
                    </a:p>
                  </a:txBody>
                  <a:tcPr marL="9525" marR="9525" marT="9525" marB="0" anchor="ctr"/>
                </a:tc>
                <a:tc>
                  <a:txBody>
                    <a:bodyPr/>
                    <a:lstStyle/>
                    <a:p>
                      <a:pPr algn="r" fontAlgn="b"/>
                      <a:r>
                        <a:rPr lang="fr-FR" sz="1600" u="none" strike="noStrike" dirty="0">
                          <a:effectLst/>
                        </a:rPr>
                        <a:t>80</a:t>
                      </a:r>
                      <a:endParaRPr lang="fr-FR" sz="1600" b="0" i="0" u="none" strike="noStrike" dirty="0">
                        <a:solidFill>
                          <a:srgbClr val="000000"/>
                        </a:solidFill>
                        <a:effectLst/>
                        <a:latin typeface="Calibri"/>
                      </a:endParaRPr>
                    </a:p>
                  </a:txBody>
                  <a:tcPr marL="9525" marR="9525" marT="9525" marB="0" anchor="b"/>
                </a:tc>
              </a:tr>
              <a:tr h="316724">
                <a:tc>
                  <a:txBody>
                    <a:bodyPr/>
                    <a:lstStyle/>
                    <a:p>
                      <a:pPr algn="r" fontAlgn="ctr"/>
                      <a:r>
                        <a:rPr lang="fr-FR" sz="1600" u="none" strike="noStrike">
                          <a:effectLst/>
                        </a:rPr>
                        <a:t>23-sept</a:t>
                      </a:r>
                      <a:endParaRPr lang="fr-FR" sz="1600" b="0" i="0" u="none" strike="noStrike">
                        <a:solidFill>
                          <a:srgbClr val="000000"/>
                        </a:solidFill>
                        <a:effectLst/>
                        <a:latin typeface="Calibri"/>
                      </a:endParaRPr>
                    </a:p>
                  </a:txBody>
                  <a:tcPr marL="9525" marR="9525" marT="9525" marB="0" anchor="ctr"/>
                </a:tc>
                <a:tc>
                  <a:txBody>
                    <a:bodyPr/>
                    <a:lstStyle/>
                    <a:p>
                      <a:pPr algn="l" fontAlgn="ctr"/>
                      <a:r>
                        <a:rPr lang="fr-FR" sz="1600" u="none" strike="noStrike">
                          <a:effectLst/>
                        </a:rPr>
                        <a:t>La Trinité</a:t>
                      </a:r>
                      <a:endParaRPr lang="fr-FR" sz="1600" b="0" i="0" u="none" strike="noStrike">
                        <a:solidFill>
                          <a:srgbClr val="000000"/>
                        </a:solidFill>
                        <a:effectLst/>
                        <a:latin typeface="Calibri"/>
                      </a:endParaRPr>
                    </a:p>
                  </a:txBody>
                  <a:tcPr marL="9525" marR="9525" marT="9525" marB="0" anchor="ctr"/>
                </a:tc>
                <a:tc>
                  <a:txBody>
                    <a:bodyPr/>
                    <a:lstStyle/>
                    <a:p>
                      <a:pPr algn="r" fontAlgn="b"/>
                      <a:r>
                        <a:rPr lang="fr-FR" sz="1600" u="none" strike="noStrike" dirty="0">
                          <a:effectLst/>
                        </a:rPr>
                        <a:t>8</a:t>
                      </a:r>
                      <a:endParaRPr lang="fr-FR" sz="1600" b="0" i="0" u="none" strike="noStrike" dirty="0">
                        <a:solidFill>
                          <a:srgbClr val="000000"/>
                        </a:solidFill>
                        <a:effectLst/>
                        <a:latin typeface="Calibri"/>
                      </a:endParaRPr>
                    </a:p>
                  </a:txBody>
                  <a:tcPr marL="9525" marR="9525" marT="9525" marB="0" anchor="b"/>
                </a:tc>
              </a:tr>
              <a:tr h="316724">
                <a:tc>
                  <a:txBody>
                    <a:bodyPr/>
                    <a:lstStyle/>
                    <a:p>
                      <a:pPr algn="r" fontAlgn="ctr"/>
                      <a:r>
                        <a:rPr lang="fr-FR" sz="1600" u="none" strike="noStrike">
                          <a:effectLst/>
                        </a:rPr>
                        <a:t>28-oct</a:t>
                      </a:r>
                      <a:endParaRPr lang="fr-FR" sz="1600" b="0" i="0" u="none" strike="noStrike">
                        <a:solidFill>
                          <a:srgbClr val="000000"/>
                        </a:solidFill>
                        <a:effectLst/>
                        <a:latin typeface="Calibri"/>
                      </a:endParaRPr>
                    </a:p>
                  </a:txBody>
                  <a:tcPr marL="9525" marR="9525" marT="9525" marB="0" anchor="ctr"/>
                </a:tc>
                <a:tc>
                  <a:txBody>
                    <a:bodyPr/>
                    <a:lstStyle/>
                    <a:p>
                      <a:pPr algn="l" fontAlgn="ctr"/>
                      <a:r>
                        <a:rPr lang="fr-FR" sz="1600" u="none" strike="noStrike">
                          <a:effectLst/>
                        </a:rPr>
                        <a:t>Cérences</a:t>
                      </a:r>
                      <a:endParaRPr lang="fr-FR" sz="1600" b="0" i="0" u="none" strike="noStrike">
                        <a:solidFill>
                          <a:srgbClr val="000000"/>
                        </a:solidFill>
                        <a:effectLst/>
                        <a:latin typeface="Calibri"/>
                      </a:endParaRPr>
                    </a:p>
                  </a:txBody>
                  <a:tcPr marL="9525" marR="9525" marT="9525" marB="0" anchor="ctr"/>
                </a:tc>
                <a:tc>
                  <a:txBody>
                    <a:bodyPr/>
                    <a:lstStyle/>
                    <a:p>
                      <a:pPr algn="r" fontAlgn="b"/>
                      <a:r>
                        <a:rPr lang="fr-FR" sz="1600" u="none" strike="noStrike" dirty="0">
                          <a:effectLst/>
                        </a:rPr>
                        <a:t> </a:t>
                      </a:r>
                      <a:r>
                        <a:rPr lang="fr-FR" sz="1600" u="none" strike="noStrike" dirty="0" smtClean="0">
                          <a:effectLst/>
                        </a:rPr>
                        <a:t>9</a:t>
                      </a:r>
                      <a:endParaRPr lang="fr-FR" sz="1600" b="0" i="0" u="none" strike="noStrike" dirty="0">
                        <a:solidFill>
                          <a:srgbClr val="000000"/>
                        </a:solidFill>
                        <a:effectLst/>
                        <a:latin typeface="Calibri"/>
                      </a:endParaRPr>
                    </a:p>
                  </a:txBody>
                  <a:tcPr marL="9525" marR="9525" marT="9525" marB="0" anchor="b"/>
                </a:tc>
              </a:tr>
              <a:tr h="316724">
                <a:tc>
                  <a:txBody>
                    <a:bodyPr/>
                    <a:lstStyle/>
                    <a:p>
                      <a:pPr algn="r" fontAlgn="ctr"/>
                      <a:r>
                        <a:rPr lang="fr-FR" sz="1600" u="none" strike="noStrike">
                          <a:effectLst/>
                        </a:rPr>
                        <a:t>25-nov</a:t>
                      </a:r>
                      <a:endParaRPr lang="fr-FR" sz="1600" b="0" i="0" u="none" strike="noStrike">
                        <a:solidFill>
                          <a:srgbClr val="000000"/>
                        </a:solidFill>
                        <a:effectLst/>
                        <a:latin typeface="Calibri"/>
                      </a:endParaRPr>
                    </a:p>
                  </a:txBody>
                  <a:tcPr marL="9525" marR="9525" marT="9525" marB="0" anchor="ctr"/>
                </a:tc>
                <a:tc>
                  <a:txBody>
                    <a:bodyPr/>
                    <a:lstStyle/>
                    <a:p>
                      <a:pPr algn="l" fontAlgn="ctr"/>
                      <a:r>
                        <a:rPr lang="fr-FR" sz="1600" u="none" strike="noStrike">
                          <a:effectLst/>
                        </a:rPr>
                        <a:t>Sourdeval-les-Bois</a:t>
                      </a:r>
                      <a:endParaRPr lang="fr-FR" sz="1600" b="0" i="0" u="none" strike="noStrike">
                        <a:solidFill>
                          <a:srgbClr val="000000"/>
                        </a:solidFill>
                        <a:effectLst/>
                        <a:latin typeface="Calibri"/>
                      </a:endParaRPr>
                    </a:p>
                  </a:txBody>
                  <a:tcPr marL="9525" marR="9525" marT="9525" marB="0" anchor="ctr"/>
                </a:tc>
                <a:tc>
                  <a:txBody>
                    <a:bodyPr/>
                    <a:lstStyle/>
                    <a:p>
                      <a:pPr algn="r" fontAlgn="b"/>
                      <a:r>
                        <a:rPr lang="fr-FR" sz="1600" u="none" strike="noStrike" dirty="0">
                          <a:effectLst/>
                        </a:rPr>
                        <a:t> </a:t>
                      </a:r>
                      <a:r>
                        <a:rPr lang="fr-FR" sz="1600" u="none" strike="noStrike" dirty="0" smtClean="0">
                          <a:effectLst/>
                        </a:rPr>
                        <a:t>8</a:t>
                      </a:r>
                      <a:endParaRPr lang="fr-FR" sz="1600" b="0" i="0" u="none" strike="noStrike" dirty="0">
                        <a:solidFill>
                          <a:srgbClr val="000000"/>
                        </a:solidFill>
                        <a:effectLst/>
                        <a:latin typeface="Calibri"/>
                      </a:endParaRPr>
                    </a:p>
                  </a:txBody>
                  <a:tcPr marL="9525" marR="9525" marT="9525" marB="0" anchor="b"/>
                </a:tc>
              </a:tr>
              <a:tr h="316724">
                <a:tc>
                  <a:txBody>
                    <a:bodyPr/>
                    <a:lstStyle/>
                    <a:p>
                      <a:pPr algn="r" fontAlgn="ctr"/>
                      <a:r>
                        <a:rPr lang="fr-FR" sz="1600" u="none" strike="noStrike">
                          <a:effectLst/>
                        </a:rPr>
                        <a:t>23-déc</a:t>
                      </a:r>
                      <a:endParaRPr lang="fr-FR" sz="1600" b="0" i="0" u="none" strike="noStrike">
                        <a:solidFill>
                          <a:srgbClr val="000000"/>
                        </a:solidFill>
                        <a:effectLst/>
                        <a:latin typeface="Calibri"/>
                      </a:endParaRPr>
                    </a:p>
                  </a:txBody>
                  <a:tcPr marL="9525" marR="9525" marT="9525" marB="0" anchor="ctr"/>
                </a:tc>
                <a:tc>
                  <a:txBody>
                    <a:bodyPr/>
                    <a:lstStyle/>
                    <a:p>
                      <a:pPr algn="l" fontAlgn="ctr"/>
                      <a:r>
                        <a:rPr lang="fr-FR" sz="1600" u="none" strike="noStrike">
                          <a:effectLst/>
                        </a:rPr>
                        <a:t>Saint-Maur-des-Bois</a:t>
                      </a:r>
                      <a:endParaRPr lang="fr-FR" sz="1600" b="0" i="0" u="none" strike="noStrike">
                        <a:solidFill>
                          <a:srgbClr val="000000"/>
                        </a:solidFill>
                        <a:effectLst/>
                        <a:latin typeface="Calibri"/>
                      </a:endParaRPr>
                    </a:p>
                  </a:txBody>
                  <a:tcPr marL="9525" marR="9525" marT="9525" marB="0" anchor="ctr"/>
                </a:tc>
                <a:tc>
                  <a:txBody>
                    <a:bodyPr/>
                    <a:lstStyle/>
                    <a:p>
                      <a:pPr algn="r" fontAlgn="b"/>
                      <a:r>
                        <a:rPr lang="fr-FR" sz="1600" u="none" strike="noStrike" dirty="0">
                          <a:effectLst/>
                        </a:rPr>
                        <a:t> </a:t>
                      </a:r>
                      <a:r>
                        <a:rPr lang="fr-FR" sz="1600" u="none" strike="noStrike" dirty="0" smtClean="0">
                          <a:effectLst/>
                        </a:rPr>
                        <a:t>3</a:t>
                      </a:r>
                      <a:endParaRPr lang="fr-FR" sz="1600" b="0" i="0" u="none" strike="noStrike" dirty="0">
                        <a:solidFill>
                          <a:srgbClr val="000000"/>
                        </a:solidFill>
                        <a:effectLst/>
                        <a:latin typeface="Calibri"/>
                      </a:endParaRPr>
                    </a:p>
                  </a:txBody>
                  <a:tcPr marL="9525" marR="9525" marT="9525" marB="0" anchor="b"/>
                </a:tc>
              </a:tr>
              <a:tr h="316724">
                <a:tc>
                  <a:txBody>
                    <a:bodyPr/>
                    <a:lstStyle/>
                    <a:p>
                      <a:pPr algn="l" fontAlgn="b"/>
                      <a:r>
                        <a:rPr lang="fr-FR" sz="1600" u="none" strike="noStrike">
                          <a:effectLst/>
                        </a:rPr>
                        <a:t> </a:t>
                      </a:r>
                      <a:endParaRPr lang="fr-FR" sz="1600" b="0" i="0" u="none" strike="noStrike">
                        <a:solidFill>
                          <a:srgbClr val="000000"/>
                        </a:solidFill>
                        <a:effectLst/>
                        <a:latin typeface="Calibri"/>
                      </a:endParaRPr>
                    </a:p>
                  </a:txBody>
                  <a:tcPr marL="9525" marR="9525" marT="9525" marB="0" anchor="b"/>
                </a:tc>
                <a:tc>
                  <a:txBody>
                    <a:bodyPr/>
                    <a:lstStyle/>
                    <a:p>
                      <a:pPr algn="l" fontAlgn="ctr"/>
                      <a:r>
                        <a:rPr lang="fr-FR" sz="1600" u="none" strike="noStrike">
                          <a:effectLst/>
                        </a:rPr>
                        <a:t>Total:</a:t>
                      </a:r>
                      <a:endParaRPr lang="fr-FR" sz="1600" b="0" i="0" u="none" strike="noStrike">
                        <a:solidFill>
                          <a:srgbClr val="000000"/>
                        </a:solidFill>
                        <a:effectLst/>
                        <a:latin typeface="Calibri"/>
                      </a:endParaRPr>
                    </a:p>
                  </a:txBody>
                  <a:tcPr marL="9525" marR="9525" marT="9525" marB="0" anchor="ctr"/>
                </a:tc>
                <a:tc>
                  <a:txBody>
                    <a:bodyPr/>
                    <a:lstStyle/>
                    <a:p>
                      <a:pPr algn="r" fontAlgn="b"/>
                      <a:r>
                        <a:rPr lang="fr-FR" sz="1600" u="none" strike="noStrike" dirty="0" smtClean="0">
                          <a:effectLst/>
                        </a:rPr>
                        <a:t>186</a:t>
                      </a:r>
                      <a:endParaRPr lang="fr-FR" sz="1600" b="0" i="0" u="none" strike="noStrike" dirty="0">
                        <a:solidFill>
                          <a:srgbClr val="000000"/>
                        </a:solidFill>
                        <a:effectLst/>
                        <a:latin typeface="Calibri"/>
                      </a:endParaRPr>
                    </a:p>
                  </a:txBody>
                  <a:tcPr marL="9525" marR="9525" marT="9525" marB="0" anchor="b"/>
                </a:tc>
              </a:tr>
            </a:tbl>
          </a:graphicData>
        </a:graphic>
      </p:graphicFrame>
      <p:sp>
        <p:nvSpPr>
          <p:cNvPr id="3" name="ZoneTexte 2"/>
          <p:cNvSpPr txBox="1"/>
          <p:nvPr/>
        </p:nvSpPr>
        <p:spPr>
          <a:xfrm>
            <a:off x="5148064" y="5949280"/>
            <a:ext cx="3024336" cy="369332"/>
          </a:xfrm>
          <a:prstGeom prst="rect">
            <a:avLst/>
          </a:prstGeom>
          <a:noFill/>
        </p:spPr>
        <p:txBody>
          <a:bodyPr wrap="square" rtlCol="0">
            <a:spAutoFit/>
          </a:bodyPr>
          <a:lstStyle/>
          <a:p>
            <a:r>
              <a:rPr lang="fr-FR" dirty="0" smtClean="0"/>
              <a:t>Mensuelles : 106 randonneurs</a:t>
            </a:r>
            <a:endParaRPr lang="fr-FR" dirty="0"/>
          </a:p>
        </p:txBody>
      </p:sp>
    </p:spTree>
    <p:extLst>
      <p:ext uri="{BB962C8B-B14F-4D97-AF65-F5344CB8AC3E}">
        <p14:creationId xmlns:p14="http://schemas.microsoft.com/office/powerpoint/2010/main" val="639481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dirty="0" smtClean="0"/>
              <a:t>Les randonnées mensuelles</a:t>
            </a:r>
            <a:endParaRPr lang="fr-FR" dirty="0"/>
          </a:p>
        </p:txBody>
      </p:sp>
      <p:sp>
        <p:nvSpPr>
          <p:cNvPr id="6" name="Espace réservé du contenu 5"/>
          <p:cNvSpPr>
            <a:spLocks noGrp="1"/>
          </p:cNvSpPr>
          <p:nvPr>
            <p:ph sz="half" idx="1"/>
          </p:nvPr>
        </p:nvSpPr>
        <p:spPr/>
        <p:txBody>
          <a:bodyPr/>
          <a:lstStyle/>
          <a:p>
            <a:r>
              <a:rPr lang="fr-FR" dirty="0"/>
              <a:t>Chaque randonnée est préparée et fait l’objet d’un repérage, d’une </a:t>
            </a:r>
            <a:r>
              <a:rPr lang="fr-FR" dirty="0" smtClean="0"/>
              <a:t>description dans le cadre d’un éco-veille.</a:t>
            </a:r>
            <a:endParaRPr lang="fr-FR" dirty="0"/>
          </a:p>
        </p:txBody>
      </p:sp>
      <p:pic>
        <p:nvPicPr>
          <p:cNvPr id="2" name="Espace réservé du contenu 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374543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Fête  de la généalogie dans le bocage virois</a:t>
            </a:r>
            <a:endParaRPr lang="fr-FR" dirty="0"/>
          </a:p>
        </p:txBody>
      </p:sp>
      <p:sp>
        <p:nvSpPr>
          <p:cNvPr id="3" name="Espace réservé du contenu 2"/>
          <p:cNvSpPr>
            <a:spLocks noGrp="1"/>
          </p:cNvSpPr>
          <p:nvPr>
            <p:ph sz="half" idx="1"/>
          </p:nvPr>
        </p:nvSpPr>
        <p:spPr/>
        <p:txBody>
          <a:bodyPr/>
          <a:lstStyle/>
          <a:p>
            <a:r>
              <a:rPr lang="fr-FR" dirty="0" smtClean="0"/>
              <a:t>14-15 avril 2018</a:t>
            </a:r>
            <a:endParaRPr lang="fr-FR" dirty="0"/>
          </a:p>
        </p:txBody>
      </p:sp>
      <p:pic>
        <p:nvPicPr>
          <p:cNvPr id="5" name="Espace réservé du contenu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1433520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smtClean="0"/>
              <a:t>Coutances: visites 2018 du cimetière Saint-Pierre-de-Coutances</a:t>
            </a:r>
            <a:endParaRPr lang="fr-FR" dirty="0"/>
          </a:p>
        </p:txBody>
      </p:sp>
      <p:sp>
        <p:nvSpPr>
          <p:cNvPr id="6" name="Espace réservé du contenu 5"/>
          <p:cNvSpPr>
            <a:spLocks noGrp="1"/>
          </p:cNvSpPr>
          <p:nvPr>
            <p:ph sz="half" idx="1"/>
          </p:nvPr>
        </p:nvSpPr>
        <p:spPr/>
        <p:txBody>
          <a:bodyPr/>
          <a:lstStyle/>
          <a:p>
            <a:r>
              <a:rPr lang="fr-FR" dirty="0" smtClean="0"/>
              <a:t>6 mai : 4 personnes</a:t>
            </a:r>
          </a:p>
          <a:p>
            <a:r>
              <a:rPr lang="fr-FR" dirty="0" smtClean="0"/>
              <a:t>17 août : 22 personnes</a:t>
            </a:r>
            <a:endParaRPr lang="fr-FR" dirty="0"/>
          </a:p>
        </p:txBody>
      </p:sp>
      <p:pic>
        <p:nvPicPr>
          <p:cNvPr id="3" name="Espace réservé du contenu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3052534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smtClean="0"/>
              <a:t>Printemps des cimetières normands : 13 mai 2018</a:t>
            </a:r>
            <a:endParaRPr lang="fr-FR" dirty="0"/>
          </a:p>
        </p:txBody>
      </p:sp>
      <p:pic>
        <p:nvPicPr>
          <p:cNvPr id="3" name="Espace réservé du contenu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76673" y="1600200"/>
            <a:ext cx="3199654" cy="4525963"/>
          </a:xfrm>
        </p:spPr>
      </p:pic>
      <p:sp>
        <p:nvSpPr>
          <p:cNvPr id="2" name="Espace réservé du contenu 1"/>
          <p:cNvSpPr>
            <a:spLocks noGrp="1"/>
          </p:cNvSpPr>
          <p:nvPr>
            <p:ph sz="half" idx="2"/>
          </p:nvPr>
        </p:nvSpPr>
        <p:spPr/>
        <p:txBody>
          <a:bodyPr/>
          <a:lstStyle/>
          <a:p>
            <a:r>
              <a:rPr lang="fr-FR" dirty="0" smtClean="0"/>
              <a:t>6 : Montaigu-les-Bois</a:t>
            </a:r>
          </a:p>
          <a:p>
            <a:r>
              <a:rPr lang="fr-FR" dirty="0" smtClean="0"/>
              <a:t>8 : Champrépus</a:t>
            </a:r>
            <a:endParaRPr lang="fr-FR" dirty="0"/>
          </a:p>
        </p:txBody>
      </p:sp>
    </p:spTree>
    <p:extLst>
      <p:ext uri="{BB962C8B-B14F-4D97-AF65-F5344CB8AC3E}">
        <p14:creationId xmlns:p14="http://schemas.microsoft.com/office/powerpoint/2010/main" val="3581052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Nuits des églises 2018</a:t>
            </a:r>
            <a:endParaRPr lang="fr-FR" dirty="0"/>
          </a:p>
        </p:txBody>
      </p:sp>
      <p:sp>
        <p:nvSpPr>
          <p:cNvPr id="5" name="Espace réservé du texte 4"/>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lstStyle/>
          <a:p>
            <a:r>
              <a:rPr lang="fr-FR" dirty="0" smtClean="0"/>
              <a:t>3 juillet: Champrépus (23)</a:t>
            </a:r>
          </a:p>
          <a:p>
            <a:r>
              <a:rPr lang="fr-FR" dirty="0"/>
              <a:t>4 juillet: </a:t>
            </a:r>
            <a:r>
              <a:rPr lang="fr-FR" dirty="0" smtClean="0"/>
              <a:t>Saint-Maur-des-Bois (33)</a:t>
            </a:r>
          </a:p>
          <a:p>
            <a:r>
              <a:rPr lang="fr-FR" dirty="0"/>
              <a:t>5 juillet : La </a:t>
            </a:r>
            <a:r>
              <a:rPr lang="fr-FR" dirty="0" smtClean="0"/>
              <a:t>Bloutière (44)</a:t>
            </a:r>
          </a:p>
          <a:p>
            <a:r>
              <a:rPr lang="fr-FR" dirty="0"/>
              <a:t>6 juillet : </a:t>
            </a:r>
            <a:r>
              <a:rPr lang="fr-FR" dirty="0" smtClean="0"/>
              <a:t>Fleury (14)</a:t>
            </a:r>
          </a:p>
          <a:p>
            <a:r>
              <a:rPr lang="fr-FR" dirty="0" smtClean="0"/>
              <a:t>Soit : 114 participants</a:t>
            </a:r>
            <a:endParaRPr lang="fr-FR" dirty="0"/>
          </a:p>
          <a:p>
            <a:endParaRPr lang="fr-FR" dirty="0"/>
          </a:p>
          <a:p>
            <a:endParaRPr lang="fr-FR" dirty="0"/>
          </a:p>
          <a:p>
            <a:endParaRPr lang="fr-FR" dirty="0"/>
          </a:p>
        </p:txBody>
      </p:sp>
      <p:pic>
        <p:nvPicPr>
          <p:cNvPr id="2" name="Espace réservé du contenu 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65402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nuit des églises</a:t>
            </a:r>
            <a:endParaRPr lang="fr-FR" dirty="0"/>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3404598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Adhérents excusés</a:t>
            </a:r>
            <a:endParaRPr lang="fr-FR" dirty="0"/>
          </a:p>
        </p:txBody>
      </p:sp>
      <p:sp>
        <p:nvSpPr>
          <p:cNvPr id="3" name="Espace réservé du contenu 2"/>
          <p:cNvSpPr>
            <a:spLocks noGrp="1"/>
          </p:cNvSpPr>
          <p:nvPr>
            <p:ph sz="half" idx="1"/>
          </p:nvPr>
        </p:nvSpPr>
        <p:spPr/>
        <p:txBody>
          <a:bodyPr/>
          <a:lstStyle/>
          <a:p>
            <a:r>
              <a:rPr lang="fr-FR" dirty="0" smtClean="0"/>
              <a:t>Bernard </a:t>
            </a:r>
            <a:r>
              <a:rPr lang="fr-FR" dirty="0" err="1" smtClean="0"/>
              <a:t>Boscher</a:t>
            </a:r>
            <a:endParaRPr lang="fr-FR" dirty="0" smtClean="0"/>
          </a:p>
          <a:p>
            <a:r>
              <a:rPr lang="fr-FR" dirty="0" smtClean="0"/>
              <a:t>Abbé Fabien Le Cam</a:t>
            </a:r>
            <a:endParaRPr lang="fr-FR" dirty="0"/>
          </a:p>
        </p:txBody>
      </p:sp>
      <p:sp>
        <p:nvSpPr>
          <p:cNvPr id="4" name="Espace réservé du contenu 3"/>
          <p:cNvSpPr>
            <a:spLocks noGrp="1"/>
          </p:cNvSpPr>
          <p:nvPr>
            <p:ph sz="half" idx="2"/>
          </p:nvPr>
        </p:nvSpPr>
        <p:spPr/>
        <p:txBody>
          <a:bodyPr/>
          <a:lstStyle/>
          <a:p>
            <a:endParaRPr lang="fr-FR"/>
          </a:p>
        </p:txBody>
      </p:sp>
    </p:spTree>
    <p:extLst>
      <p:ext uri="{BB962C8B-B14F-4D97-AF65-F5344CB8AC3E}">
        <p14:creationId xmlns:p14="http://schemas.microsoft.com/office/powerpoint/2010/main" val="2001531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fontScale="90000"/>
          </a:bodyPr>
          <a:lstStyle/>
          <a:p>
            <a:r>
              <a:rPr lang="fr-FR" dirty="0" smtClean="0"/>
              <a:t>Visite de l’église de </a:t>
            </a:r>
            <a:r>
              <a:rPr lang="fr-FR" dirty="0" err="1" smtClean="0"/>
              <a:t>Bourey</a:t>
            </a:r>
            <a:r>
              <a:rPr lang="fr-FR" dirty="0" smtClean="0"/>
              <a:t> à </a:t>
            </a:r>
            <a:r>
              <a:rPr lang="fr-FR" dirty="0" err="1" smtClean="0"/>
              <a:t>Cérences</a:t>
            </a:r>
            <a:endParaRPr lang="fr-FR" dirty="0"/>
          </a:p>
        </p:txBody>
      </p:sp>
      <p:pic>
        <p:nvPicPr>
          <p:cNvPr id="10" name="Espace réservé du contenu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sp>
        <p:nvSpPr>
          <p:cNvPr id="9" name="Espace réservé du contenu 8"/>
          <p:cNvSpPr>
            <a:spLocks noGrp="1"/>
          </p:cNvSpPr>
          <p:nvPr>
            <p:ph sz="half" idx="2"/>
          </p:nvPr>
        </p:nvSpPr>
        <p:spPr/>
        <p:txBody>
          <a:bodyPr/>
          <a:lstStyle/>
          <a:p>
            <a:r>
              <a:rPr lang="fr-FR" dirty="0" smtClean="0"/>
              <a:t>25 août 2018</a:t>
            </a:r>
          </a:p>
          <a:p>
            <a:r>
              <a:rPr lang="fr-FR" dirty="0" smtClean="0"/>
              <a:t>30 participants.</a:t>
            </a:r>
            <a:endParaRPr lang="fr-FR" dirty="0"/>
          </a:p>
        </p:txBody>
      </p:sp>
    </p:spTree>
    <p:extLst>
      <p:ext uri="{BB962C8B-B14F-4D97-AF65-F5344CB8AC3E}">
        <p14:creationId xmlns:p14="http://schemas.microsoft.com/office/powerpoint/2010/main" val="3972024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Randonnées intercommunautaires</a:t>
            </a:r>
            <a:endParaRPr lang="fr-FR" dirty="0"/>
          </a:p>
        </p:txBody>
      </p:sp>
      <p:sp>
        <p:nvSpPr>
          <p:cNvPr id="5" name="Espace réservé du texte 4"/>
          <p:cNvSpPr>
            <a:spLocks noGrp="1"/>
          </p:cNvSpPr>
          <p:nvPr>
            <p:ph type="body" idx="1"/>
          </p:nvPr>
        </p:nvSpPr>
        <p:spPr/>
        <p:txBody>
          <a:bodyPr/>
          <a:lstStyle/>
          <a:p>
            <a:r>
              <a:rPr lang="fr-FR" dirty="0" smtClean="0"/>
              <a:t>Rappel de quelques-unes  </a:t>
            </a:r>
            <a:endParaRPr lang="fr-FR" dirty="0"/>
          </a:p>
        </p:txBody>
      </p:sp>
      <p:sp>
        <p:nvSpPr>
          <p:cNvPr id="6" name="Espace réservé du contenu 5"/>
          <p:cNvSpPr>
            <a:spLocks noGrp="1"/>
          </p:cNvSpPr>
          <p:nvPr>
            <p:ph sz="half" idx="2"/>
          </p:nvPr>
        </p:nvSpPr>
        <p:spPr/>
        <p:txBody>
          <a:bodyPr/>
          <a:lstStyle/>
          <a:p>
            <a:r>
              <a:rPr lang="fr-FR" dirty="0" smtClean="0"/>
              <a:t>2015 : Sainte-Cécile</a:t>
            </a:r>
          </a:p>
          <a:p>
            <a:r>
              <a:rPr lang="fr-FR" dirty="0" smtClean="0"/>
              <a:t>2016 : La Colombe</a:t>
            </a:r>
          </a:p>
          <a:p>
            <a:r>
              <a:rPr lang="fr-FR" dirty="0" smtClean="0"/>
              <a:t>2017 : Montaigu-les-Bois</a:t>
            </a:r>
          </a:p>
          <a:p>
            <a:r>
              <a:rPr lang="fr-FR" dirty="0" smtClean="0"/>
              <a:t>2018 : Saint-Martin-le-Bouillant</a:t>
            </a:r>
          </a:p>
          <a:p>
            <a:endParaRPr lang="fr-FR" dirty="0"/>
          </a:p>
        </p:txBody>
      </p:sp>
      <p:sp>
        <p:nvSpPr>
          <p:cNvPr id="7" name="Espace réservé du texte 6"/>
          <p:cNvSpPr>
            <a:spLocks noGrp="1"/>
          </p:cNvSpPr>
          <p:nvPr>
            <p:ph type="body" sz="quarter" idx="3"/>
          </p:nvPr>
        </p:nvSpPr>
        <p:spPr/>
        <p:txBody>
          <a:bodyPr/>
          <a:lstStyle/>
          <a:p>
            <a:r>
              <a:rPr lang="fr-FR" dirty="0" smtClean="0"/>
              <a:t>1</a:t>
            </a:r>
            <a:r>
              <a:rPr lang="fr-FR" baseline="30000" dirty="0" smtClean="0"/>
              <a:t>er</a:t>
            </a:r>
            <a:r>
              <a:rPr lang="fr-FR" dirty="0" smtClean="0"/>
              <a:t> dimanche de septembre </a:t>
            </a:r>
            <a:endParaRPr lang="fr-FR" dirty="0"/>
          </a:p>
        </p:txBody>
      </p:sp>
      <p:pic>
        <p:nvPicPr>
          <p:cNvPr id="3" name="Espace réservé du contenu 2"/>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645025" y="2634853"/>
            <a:ext cx="4041775" cy="3031331"/>
          </a:xfrm>
        </p:spPr>
      </p:pic>
    </p:spTree>
    <p:extLst>
      <p:ext uri="{BB962C8B-B14F-4D97-AF65-F5344CB8AC3E}">
        <p14:creationId xmlns:p14="http://schemas.microsoft.com/office/powerpoint/2010/main" val="3756024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smtClean="0"/>
              <a:t>Saint-Martin-le-Bouillant</a:t>
            </a:r>
            <a:endParaRPr lang="fr-FR" dirty="0"/>
          </a:p>
        </p:txBody>
      </p:sp>
      <p:sp>
        <p:nvSpPr>
          <p:cNvPr id="8" name="Espace réservé du contenu 7"/>
          <p:cNvSpPr>
            <a:spLocks noGrp="1"/>
          </p:cNvSpPr>
          <p:nvPr>
            <p:ph sz="half" idx="1"/>
          </p:nvPr>
        </p:nvSpPr>
        <p:spPr/>
        <p:txBody>
          <a:bodyPr/>
          <a:lstStyle/>
          <a:p>
            <a:r>
              <a:rPr lang="fr-FR" dirty="0" smtClean="0"/>
              <a:t>68 inscrits au repas</a:t>
            </a:r>
          </a:p>
          <a:p>
            <a:r>
              <a:rPr lang="fr-FR" dirty="0" smtClean="0"/>
              <a:t>80 marcheurs</a:t>
            </a:r>
          </a:p>
          <a:p>
            <a:r>
              <a:rPr lang="fr-FR" dirty="0" smtClean="0"/>
              <a:t>Dépense inutile avec la Régie-Ouest (aucune retombée).</a:t>
            </a:r>
          </a:p>
          <a:p>
            <a:r>
              <a:rPr lang="fr-FR" dirty="0" smtClean="0"/>
              <a:t>Bénéfice : 182,87€ (essentiellement dû au rachat de denrées pour  60€ environ).</a:t>
            </a:r>
          </a:p>
          <a:p>
            <a:pPr marL="0" indent="0">
              <a:buNone/>
            </a:pPr>
            <a:endParaRPr lang="fr-FR" dirty="0"/>
          </a:p>
        </p:txBody>
      </p:sp>
      <p:pic>
        <p:nvPicPr>
          <p:cNvPr id="10" name="Espace réservé du contenu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1971583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dirty="0" smtClean="0"/>
              <a:t>Analyse de la situation sur les randonnées intercommunautaires</a:t>
            </a:r>
            <a:endParaRPr lang="fr-FR" dirty="0"/>
          </a:p>
        </p:txBody>
      </p:sp>
      <p:sp>
        <p:nvSpPr>
          <p:cNvPr id="6" name="Espace réservé du contenu 5"/>
          <p:cNvSpPr>
            <a:spLocks noGrp="1"/>
          </p:cNvSpPr>
          <p:nvPr>
            <p:ph idx="1"/>
          </p:nvPr>
        </p:nvSpPr>
        <p:spPr/>
        <p:txBody>
          <a:bodyPr/>
          <a:lstStyle/>
          <a:p>
            <a:r>
              <a:rPr lang="fr-FR" dirty="0" smtClean="0"/>
              <a:t>On ne peut pas continuer comme ça : </a:t>
            </a:r>
          </a:p>
          <a:p>
            <a:r>
              <a:rPr lang="fr-FR" dirty="0" smtClean="0"/>
              <a:t>Nous faisons appel à trop de personnes de l’extérieur.</a:t>
            </a:r>
          </a:p>
          <a:p>
            <a:r>
              <a:rPr lang="fr-FR" dirty="0" smtClean="0"/>
              <a:t>Nécessité de reprendre les chefs de groupe.</a:t>
            </a:r>
          </a:p>
          <a:p>
            <a:r>
              <a:rPr lang="fr-FR" dirty="0" smtClean="0"/>
              <a:t>Le but n’est plus suffisamment identifié.</a:t>
            </a:r>
          </a:p>
          <a:p>
            <a:r>
              <a:rPr lang="fr-FR" dirty="0" smtClean="0"/>
              <a:t>Attention aux chemins: trop de route à Saint-Martin-le-Bouillant.</a:t>
            </a:r>
          </a:p>
          <a:p>
            <a:endParaRPr lang="fr-FR" dirty="0" smtClean="0"/>
          </a:p>
          <a:p>
            <a:endParaRPr lang="fr-FR" dirty="0"/>
          </a:p>
        </p:txBody>
      </p:sp>
    </p:spTree>
    <p:extLst>
      <p:ext uri="{BB962C8B-B14F-4D97-AF65-F5344CB8AC3E}">
        <p14:creationId xmlns:p14="http://schemas.microsoft.com/office/powerpoint/2010/main" val="4156266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fontScale="90000"/>
          </a:bodyPr>
          <a:lstStyle/>
          <a:p>
            <a:r>
              <a:rPr lang="fr-FR" dirty="0"/>
              <a:t>Journées européennes du patrimoine</a:t>
            </a:r>
            <a:r>
              <a:rPr lang="fr-FR" dirty="0" smtClean="0"/>
              <a:t>:</a:t>
            </a:r>
            <a:br>
              <a:rPr lang="fr-FR" dirty="0" smtClean="0"/>
            </a:br>
            <a:r>
              <a:rPr lang="fr-FR" dirty="0" smtClean="0"/>
              <a:t>Villedieu-les-Poêles-Rouffigny:</a:t>
            </a:r>
            <a:endParaRPr lang="fr-FR" dirty="0"/>
          </a:p>
        </p:txBody>
      </p:sp>
      <p:sp>
        <p:nvSpPr>
          <p:cNvPr id="3" name="Espace réservé du texte 2"/>
          <p:cNvSpPr>
            <a:spLocks noGrp="1"/>
          </p:cNvSpPr>
          <p:nvPr>
            <p:ph type="body" idx="1"/>
          </p:nvPr>
        </p:nvSpPr>
        <p:spPr/>
        <p:txBody>
          <a:bodyPr/>
          <a:lstStyle/>
          <a:p>
            <a:r>
              <a:rPr lang="fr-FR" dirty="0"/>
              <a:t>14 septembre </a:t>
            </a:r>
            <a:r>
              <a:rPr lang="fr-FR" dirty="0" smtClean="0"/>
              <a:t>2018</a:t>
            </a:r>
            <a:endParaRPr lang="fr-FR" dirty="0"/>
          </a:p>
        </p:txBody>
      </p:sp>
      <p:pic>
        <p:nvPicPr>
          <p:cNvPr id="2" name="Espace réservé du contenu 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635448"/>
            <a:ext cx="4040188" cy="3030141"/>
          </a:xfrm>
        </p:spPr>
      </p:pic>
      <p:sp>
        <p:nvSpPr>
          <p:cNvPr id="4" name="Espace réservé du texte 3"/>
          <p:cNvSpPr>
            <a:spLocks noGrp="1"/>
          </p:cNvSpPr>
          <p:nvPr>
            <p:ph type="body" sz="quarter" idx="3"/>
          </p:nvPr>
        </p:nvSpPr>
        <p:spPr/>
        <p:txBody>
          <a:bodyPr/>
          <a:lstStyle/>
          <a:p>
            <a:r>
              <a:rPr lang="fr-FR" dirty="0" smtClean="0"/>
              <a:t>15 septembre </a:t>
            </a:r>
            <a:endParaRPr lang="fr-FR" dirty="0"/>
          </a:p>
        </p:txBody>
      </p:sp>
      <p:pic>
        <p:nvPicPr>
          <p:cNvPr id="10" name="Espace réservé du contenu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634853"/>
            <a:ext cx="4041775" cy="3031331"/>
          </a:xfrm>
        </p:spPr>
      </p:pic>
      <p:sp>
        <p:nvSpPr>
          <p:cNvPr id="5" name="ZoneTexte 4"/>
          <p:cNvSpPr txBox="1"/>
          <p:nvPr/>
        </p:nvSpPr>
        <p:spPr>
          <a:xfrm>
            <a:off x="467544" y="5733256"/>
            <a:ext cx="4032448" cy="369332"/>
          </a:xfrm>
          <a:prstGeom prst="rect">
            <a:avLst/>
          </a:prstGeom>
          <a:noFill/>
        </p:spPr>
        <p:txBody>
          <a:bodyPr wrap="square" rtlCol="0">
            <a:spAutoFit/>
          </a:bodyPr>
          <a:lstStyle/>
          <a:p>
            <a:r>
              <a:rPr lang="fr-FR" dirty="0" smtClean="0"/>
              <a:t>26 participants </a:t>
            </a:r>
            <a:endParaRPr lang="fr-FR" dirty="0"/>
          </a:p>
        </p:txBody>
      </p:sp>
      <p:sp>
        <p:nvSpPr>
          <p:cNvPr id="6" name="ZoneTexte 5"/>
          <p:cNvSpPr txBox="1"/>
          <p:nvPr/>
        </p:nvSpPr>
        <p:spPr>
          <a:xfrm>
            <a:off x="4644008" y="5733256"/>
            <a:ext cx="4032448" cy="369332"/>
          </a:xfrm>
          <a:prstGeom prst="rect">
            <a:avLst/>
          </a:prstGeom>
          <a:noFill/>
        </p:spPr>
        <p:txBody>
          <a:bodyPr wrap="square" rtlCol="0">
            <a:spAutoFit/>
          </a:bodyPr>
          <a:lstStyle/>
          <a:p>
            <a:r>
              <a:rPr lang="fr-FR" dirty="0" smtClean="0"/>
              <a:t>31 participants </a:t>
            </a:r>
            <a:endParaRPr lang="fr-FR" dirty="0"/>
          </a:p>
        </p:txBody>
      </p:sp>
    </p:spTree>
    <p:extLst>
      <p:ext uri="{BB962C8B-B14F-4D97-AF65-F5344CB8AC3E}">
        <p14:creationId xmlns:p14="http://schemas.microsoft.com/office/powerpoint/2010/main" val="2301389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Autofit/>
          </a:bodyPr>
          <a:lstStyle/>
          <a:p>
            <a:r>
              <a:rPr lang="fr-FR" sz="3600" dirty="0" smtClean="0"/>
              <a:t>Journées européennes du patrimoine: Gavray-sur-Sienne : 15 septembre 2018</a:t>
            </a:r>
            <a:endParaRPr lang="fr-FR" sz="3600" dirty="0"/>
          </a:p>
        </p:txBody>
      </p:sp>
      <p:sp>
        <p:nvSpPr>
          <p:cNvPr id="5" name="Espace réservé du texte 4"/>
          <p:cNvSpPr>
            <a:spLocks noGrp="1"/>
          </p:cNvSpPr>
          <p:nvPr>
            <p:ph sz="half" idx="1"/>
          </p:nvPr>
        </p:nvSpPr>
        <p:spPr/>
        <p:txBody>
          <a:bodyPr/>
          <a:lstStyle/>
          <a:p>
            <a:r>
              <a:rPr lang="fr-FR" dirty="0" smtClean="0"/>
              <a:t>Evocation du partage sur le site du marché de Gavray et visite du cimetière du Mesnil-Hue le samedi matin. </a:t>
            </a:r>
            <a:endParaRPr lang="fr-FR" dirty="0"/>
          </a:p>
        </p:txBody>
      </p:sp>
      <p:pic>
        <p:nvPicPr>
          <p:cNvPr id="2" name="Espace réservé du contenu 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2573319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Salon international du patrimoine, Carrousel du Louvre, Paris </a:t>
            </a:r>
            <a:r>
              <a:rPr lang="fr-FR" dirty="0" smtClean="0"/>
              <a:t>:</a:t>
            </a:r>
            <a:endParaRPr lang="fr-FR" dirty="0"/>
          </a:p>
        </p:txBody>
      </p:sp>
      <p:sp>
        <p:nvSpPr>
          <p:cNvPr id="3" name="Espace réservé du contenu 2"/>
          <p:cNvSpPr>
            <a:spLocks noGrp="1"/>
          </p:cNvSpPr>
          <p:nvPr>
            <p:ph sz="half" idx="1"/>
          </p:nvPr>
        </p:nvSpPr>
        <p:spPr/>
        <p:txBody>
          <a:bodyPr/>
          <a:lstStyle/>
          <a:p>
            <a:r>
              <a:rPr lang="fr-FR" dirty="0" smtClean="0"/>
              <a:t>Permanence pour les cimetières le vendredi 26/10/2018</a:t>
            </a:r>
            <a:r>
              <a:rPr lang="fr-FR" dirty="0"/>
              <a:t/>
            </a:r>
            <a:br>
              <a:rPr lang="fr-FR" dirty="0"/>
            </a:br>
            <a:endParaRPr lang="fr-FR" dirty="0"/>
          </a:p>
        </p:txBody>
      </p:sp>
      <p:pic>
        <p:nvPicPr>
          <p:cNvPr id="5" name="Espace réservé du contenu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48706"/>
            <a:ext cx="4038600" cy="3028950"/>
          </a:xfr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4" y="3414000"/>
            <a:ext cx="1793063" cy="1793063"/>
          </a:xfrm>
          <a:prstGeom prst="rect">
            <a:avLst/>
          </a:prstGeom>
        </p:spPr>
      </p:pic>
    </p:spTree>
    <p:extLst>
      <p:ext uri="{BB962C8B-B14F-4D97-AF65-F5344CB8AC3E}">
        <p14:creationId xmlns:p14="http://schemas.microsoft.com/office/powerpoint/2010/main" val="1615650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A la découverte de Percy (école Sainte-Marie)</a:t>
            </a:r>
            <a:endParaRPr lang="fr-FR" dirty="0"/>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sp>
        <p:nvSpPr>
          <p:cNvPr id="4" name="Espace réservé du contenu 3"/>
          <p:cNvSpPr>
            <a:spLocks noGrp="1"/>
          </p:cNvSpPr>
          <p:nvPr>
            <p:ph sz="half" idx="2"/>
          </p:nvPr>
        </p:nvSpPr>
        <p:spPr/>
        <p:txBody>
          <a:bodyPr/>
          <a:lstStyle/>
          <a:p>
            <a:r>
              <a:rPr lang="fr-FR" smtClean="0"/>
              <a:t>15 mars 2018</a:t>
            </a:r>
            <a:endParaRPr lang="fr-FR"/>
          </a:p>
        </p:txBody>
      </p:sp>
    </p:spTree>
    <p:extLst>
      <p:ext uri="{BB962C8B-B14F-4D97-AF65-F5344CB8AC3E}">
        <p14:creationId xmlns:p14="http://schemas.microsoft.com/office/powerpoint/2010/main" val="3040480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dirty="0" smtClean="0"/>
              <a:t>A la découverte de Percy </a:t>
            </a:r>
            <a:br>
              <a:rPr lang="fr-FR" dirty="0" smtClean="0"/>
            </a:br>
            <a:r>
              <a:rPr lang="fr-FR" dirty="0" smtClean="0"/>
              <a:t>(CM 1 et CM 2)</a:t>
            </a:r>
            <a:endParaRPr lang="fr-FR" dirty="0"/>
          </a:p>
        </p:txBody>
      </p:sp>
      <p:sp>
        <p:nvSpPr>
          <p:cNvPr id="6" name="Espace réservé du texte 5"/>
          <p:cNvSpPr>
            <a:spLocks noGrp="1"/>
          </p:cNvSpPr>
          <p:nvPr>
            <p:ph type="body" idx="1"/>
          </p:nvPr>
        </p:nvSpPr>
        <p:spPr/>
        <p:txBody>
          <a:bodyPr/>
          <a:lstStyle/>
          <a:p>
            <a:r>
              <a:rPr lang="fr-FR" dirty="0" smtClean="0"/>
              <a:t>7 novembre </a:t>
            </a:r>
            <a:endParaRPr lang="fr-FR" dirty="0"/>
          </a:p>
        </p:txBody>
      </p:sp>
      <p:pic>
        <p:nvPicPr>
          <p:cNvPr id="10" name="Espace réservé du contenu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635448"/>
            <a:ext cx="4040188" cy="3030141"/>
          </a:xfrm>
        </p:spPr>
      </p:pic>
      <p:sp>
        <p:nvSpPr>
          <p:cNvPr id="8" name="Espace réservé du texte 7"/>
          <p:cNvSpPr>
            <a:spLocks noGrp="1"/>
          </p:cNvSpPr>
          <p:nvPr>
            <p:ph type="body" sz="quarter" idx="3"/>
          </p:nvPr>
        </p:nvSpPr>
        <p:spPr/>
        <p:txBody>
          <a:bodyPr/>
          <a:lstStyle/>
          <a:p>
            <a:r>
              <a:rPr lang="fr-FR" dirty="0" smtClean="0"/>
              <a:t>14 novembre </a:t>
            </a:r>
            <a:endParaRPr lang="fr-FR" dirty="0"/>
          </a:p>
        </p:txBody>
      </p:sp>
      <p:pic>
        <p:nvPicPr>
          <p:cNvPr id="11" name="Espace réservé du contenu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634853"/>
            <a:ext cx="4041775" cy="3031331"/>
          </a:xfrm>
        </p:spPr>
      </p:pic>
    </p:spTree>
    <p:extLst>
      <p:ext uri="{BB962C8B-B14F-4D97-AF65-F5344CB8AC3E}">
        <p14:creationId xmlns:p14="http://schemas.microsoft.com/office/powerpoint/2010/main" val="1836394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Inauguration des travaux réalisés à </a:t>
            </a:r>
            <a:r>
              <a:rPr lang="fr-FR" dirty="0" smtClean="0"/>
              <a:t>Montaigu-les-Bois : 10 novembre 2018</a:t>
            </a:r>
            <a:endParaRPr lang="fr-FR" dirty="0"/>
          </a:p>
        </p:txBody>
      </p:sp>
      <p:sp>
        <p:nvSpPr>
          <p:cNvPr id="3" name="Espace réservé du contenu 2"/>
          <p:cNvSpPr>
            <a:spLocks noGrp="1"/>
          </p:cNvSpPr>
          <p:nvPr>
            <p:ph sz="half" idx="1"/>
          </p:nvPr>
        </p:nvSpPr>
        <p:spPr/>
        <p:txBody>
          <a:bodyPr/>
          <a:lstStyle/>
          <a:p>
            <a:endParaRPr lang="fr-FR"/>
          </a:p>
        </p:txBody>
      </p:sp>
      <p:sp>
        <p:nvSpPr>
          <p:cNvPr id="4" name="Espace réservé du contenu 3"/>
          <p:cNvSpPr>
            <a:spLocks noGrp="1"/>
          </p:cNvSpPr>
          <p:nvPr>
            <p:ph sz="half" idx="2"/>
          </p:nvPr>
        </p:nvSpPr>
        <p:spPr/>
        <p:txBody>
          <a:bodyPr/>
          <a:lstStyle/>
          <a:p>
            <a:endParaRPr lang="fr-FR" dirty="0"/>
          </a:p>
        </p:txBody>
      </p:sp>
      <p:pic>
        <p:nvPicPr>
          <p:cNvPr id="5" name="Espace réservé du contenu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57200" y="2727325"/>
            <a:ext cx="4038600" cy="2271712"/>
          </a:xfrm>
          <a:prstGeom prst="rect">
            <a:avLst/>
          </a:prstGeom>
        </p:spPr>
      </p:pic>
      <p:pic>
        <p:nvPicPr>
          <p:cNvPr id="6" name="Espace réservé du contenu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48200" y="2727325"/>
            <a:ext cx="4038600" cy="2271712"/>
          </a:xfrm>
          <a:prstGeom prst="rect">
            <a:avLst/>
          </a:prstGeom>
        </p:spPr>
      </p:pic>
    </p:spTree>
    <p:extLst>
      <p:ext uri="{BB962C8B-B14F-4D97-AF65-F5344CB8AC3E}">
        <p14:creationId xmlns:p14="http://schemas.microsoft.com/office/powerpoint/2010/main" val="1966575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Pouvoirs attribués</a:t>
            </a:r>
            <a:endParaRPr lang="fr-FR" dirty="0"/>
          </a:p>
        </p:txBody>
      </p:sp>
      <p:sp>
        <p:nvSpPr>
          <p:cNvPr id="3" name="Espace réservé du contenu 2"/>
          <p:cNvSpPr>
            <a:spLocks noGrp="1"/>
          </p:cNvSpPr>
          <p:nvPr>
            <p:ph sz="half" idx="1"/>
          </p:nvPr>
        </p:nvSpPr>
        <p:spPr/>
        <p:txBody>
          <a:bodyPr/>
          <a:lstStyle/>
          <a:p>
            <a:r>
              <a:rPr lang="fr-FR" dirty="0" smtClean="0"/>
              <a:t>Fabien Le Cam</a:t>
            </a:r>
            <a:endParaRPr lang="fr-FR" dirty="0"/>
          </a:p>
        </p:txBody>
      </p:sp>
      <p:sp>
        <p:nvSpPr>
          <p:cNvPr id="4" name="Espace réservé du contenu 3"/>
          <p:cNvSpPr>
            <a:spLocks noGrp="1"/>
          </p:cNvSpPr>
          <p:nvPr>
            <p:ph sz="half" idx="2"/>
          </p:nvPr>
        </p:nvSpPr>
        <p:spPr/>
        <p:txBody>
          <a:bodyPr/>
          <a:lstStyle/>
          <a:p>
            <a:endParaRPr lang="fr-FR"/>
          </a:p>
        </p:txBody>
      </p:sp>
    </p:spTree>
    <p:extLst>
      <p:ext uri="{BB962C8B-B14F-4D97-AF65-F5344CB8AC3E}">
        <p14:creationId xmlns:p14="http://schemas.microsoft.com/office/powerpoint/2010/main" val="1475031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re 3"/>
          <p:cNvSpPr>
            <a:spLocks noGrp="1"/>
          </p:cNvSpPr>
          <p:nvPr>
            <p:ph type="ctrTitle"/>
          </p:nvPr>
        </p:nvSpPr>
        <p:spPr/>
        <p:txBody>
          <a:bodyPr/>
          <a:lstStyle/>
          <a:p>
            <a:r>
              <a:rPr lang="fr-FR" dirty="0" smtClean="0">
                <a:solidFill>
                  <a:schemeClr val="bg1"/>
                </a:solidFill>
              </a:rPr>
              <a:t>Les </a:t>
            </a:r>
            <a:r>
              <a:rPr lang="fr-FR" dirty="0" smtClean="0">
                <a:solidFill>
                  <a:schemeClr val="bg1"/>
                </a:solidFill>
              </a:rPr>
              <a:t>dossiers</a:t>
            </a:r>
            <a:endParaRPr lang="fr-FR" dirty="0">
              <a:solidFill>
                <a:schemeClr val="bg1"/>
              </a:solidFill>
            </a:endParaRPr>
          </a:p>
        </p:txBody>
      </p:sp>
      <p:sp>
        <p:nvSpPr>
          <p:cNvPr id="5" name="Sous-titre 4"/>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1300662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Une signalétique pour faire connaitre les monuments restaurés </a:t>
            </a:r>
          </a:p>
        </p:txBody>
      </p:sp>
      <p:sp>
        <p:nvSpPr>
          <p:cNvPr id="3" name="Espace réservé du contenu 2"/>
          <p:cNvSpPr>
            <a:spLocks noGrp="1"/>
          </p:cNvSpPr>
          <p:nvPr>
            <p:ph sz="half" idx="1"/>
          </p:nvPr>
        </p:nvSpPr>
        <p:spPr/>
        <p:txBody>
          <a:bodyPr>
            <a:normAutofit lnSpcReduction="10000"/>
          </a:bodyPr>
          <a:lstStyle/>
          <a:p>
            <a:r>
              <a:rPr lang="fr-FR" dirty="0"/>
              <a:t>J’ai demandé à monsieur Renouvin de nous présenter un devis de conception de pupitres pour les cimetières de </a:t>
            </a:r>
            <a:r>
              <a:rPr lang="fr-FR" dirty="0" err="1"/>
              <a:t>Montbray</a:t>
            </a:r>
            <a:r>
              <a:rPr lang="fr-FR" dirty="0"/>
              <a:t>, Champrépus, </a:t>
            </a:r>
            <a:r>
              <a:rPr lang="fr-FR" dirty="0" smtClean="0"/>
              <a:t>Gavray-sur-Sienne </a:t>
            </a:r>
            <a:r>
              <a:rPr lang="fr-FR" dirty="0"/>
              <a:t>(Le Mesnil-Hue), Percy-en-Normandie (Percy), Montaigu-les-Bois. </a:t>
            </a:r>
          </a:p>
        </p:txBody>
      </p:sp>
      <p:sp>
        <p:nvSpPr>
          <p:cNvPr id="6" name="Espace réservé du contenu 5"/>
          <p:cNvSpPr>
            <a:spLocks noGrp="1"/>
          </p:cNvSpPr>
          <p:nvPr>
            <p:ph sz="half" idx="2"/>
          </p:nvPr>
        </p:nvSpPr>
        <p:spPr/>
        <p:txBody>
          <a:bodyPr>
            <a:normAutofit lnSpcReduction="10000"/>
          </a:bodyPr>
          <a:lstStyle/>
          <a:p>
            <a:endParaRPr lang="fr-FR"/>
          </a:p>
        </p:txBody>
      </p:sp>
    </p:spTree>
    <p:extLst>
      <p:ext uri="{BB962C8B-B14F-4D97-AF65-F5344CB8AC3E}">
        <p14:creationId xmlns:p14="http://schemas.microsoft.com/office/powerpoint/2010/main" val="3572758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899" y="0"/>
            <a:ext cx="8819456" cy="6873167"/>
          </a:xfrm>
          <a:prstGeom prst="rect">
            <a:avLst/>
          </a:prstGeom>
        </p:spPr>
      </p:pic>
      <p:sp>
        <p:nvSpPr>
          <p:cNvPr id="8" name="Titre 7"/>
          <p:cNvSpPr>
            <a:spLocks noGrp="1"/>
          </p:cNvSpPr>
          <p:nvPr>
            <p:ph type="title"/>
          </p:nvPr>
        </p:nvSpPr>
        <p:spPr>
          <a:xfrm>
            <a:off x="603827" y="260648"/>
            <a:ext cx="8229600" cy="788744"/>
          </a:xfrm>
        </p:spPr>
        <p:txBody>
          <a:bodyPr/>
          <a:lstStyle/>
          <a:p>
            <a:r>
              <a:rPr lang="fr-FR" dirty="0" smtClean="0">
                <a:solidFill>
                  <a:schemeClr val="bg1"/>
                </a:solidFill>
              </a:rPr>
              <a:t>Pupitre d’information</a:t>
            </a:r>
            <a:endParaRPr lang="fr-FR" dirty="0">
              <a:solidFill>
                <a:schemeClr val="bg1"/>
              </a:solidFill>
            </a:endParaRPr>
          </a:p>
        </p:txBody>
      </p:sp>
    </p:spTree>
    <p:extLst>
      <p:ext uri="{BB962C8B-B14F-4D97-AF65-F5344CB8AC3E}">
        <p14:creationId xmlns:p14="http://schemas.microsoft.com/office/powerpoint/2010/main" val="3915515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Cartels sur les monuments funéraires restaurés</a:t>
            </a:r>
            <a:endParaRPr lang="fr-FR" dirty="0"/>
          </a:p>
        </p:txBody>
      </p:sp>
      <p:sp>
        <p:nvSpPr>
          <p:cNvPr id="3" name="Espace réservé du contenu 2"/>
          <p:cNvSpPr>
            <a:spLocks noGrp="1"/>
          </p:cNvSpPr>
          <p:nvPr>
            <p:ph sz="half" idx="1"/>
          </p:nvPr>
        </p:nvSpPr>
        <p:spPr/>
        <p:txBody>
          <a:bodyPr/>
          <a:lstStyle/>
          <a:p>
            <a:r>
              <a:rPr lang="fr-FR" dirty="0" smtClean="0"/>
              <a:t>Champrépus (1)</a:t>
            </a:r>
          </a:p>
          <a:p>
            <a:r>
              <a:rPr lang="fr-FR" dirty="0" smtClean="0"/>
              <a:t>Gavray-sur-Sienne, Le Mesnil-Hue (1)</a:t>
            </a:r>
          </a:p>
          <a:p>
            <a:r>
              <a:rPr lang="fr-FR" dirty="0" smtClean="0"/>
              <a:t>Montaigu-les-Bois (2)</a:t>
            </a:r>
          </a:p>
          <a:p>
            <a:r>
              <a:rPr lang="fr-FR" dirty="0"/>
              <a:t>Montbray (1</a:t>
            </a:r>
            <a:r>
              <a:rPr lang="fr-FR" dirty="0" smtClean="0"/>
              <a:t>)</a:t>
            </a:r>
          </a:p>
          <a:p>
            <a:r>
              <a:rPr lang="fr-FR" dirty="0" smtClean="0"/>
              <a:t>Percy-en-Normandie, Percy (1)</a:t>
            </a:r>
            <a:endParaRPr lang="fr-FR" dirty="0"/>
          </a:p>
          <a:p>
            <a:endParaRPr lang="fr-FR" dirty="0"/>
          </a:p>
        </p:txBody>
      </p:sp>
      <p:pic>
        <p:nvPicPr>
          <p:cNvPr id="7" name="Espace réservé du contenu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435015"/>
            <a:ext cx="4038600" cy="2856332"/>
          </a:xfrm>
        </p:spPr>
      </p:pic>
    </p:spTree>
    <p:extLst>
      <p:ext uri="{BB962C8B-B14F-4D97-AF65-F5344CB8AC3E}">
        <p14:creationId xmlns:p14="http://schemas.microsoft.com/office/powerpoint/2010/main" val="3123674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661200"/>
          </a:xfrm>
          <a:prstGeom prst="rect">
            <a:avLst/>
          </a:prstGeom>
        </p:spPr>
      </p:pic>
    </p:spTree>
    <p:extLst>
      <p:ext uri="{BB962C8B-B14F-4D97-AF65-F5344CB8AC3E}">
        <p14:creationId xmlns:p14="http://schemas.microsoft.com/office/powerpoint/2010/main" val="2536848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Parcours urbain de Percy-en-Normandie</a:t>
            </a:r>
            <a:endParaRPr lang="fr-FR" dirty="0"/>
          </a:p>
        </p:txBody>
      </p:sp>
      <p:sp>
        <p:nvSpPr>
          <p:cNvPr id="3" name="Espace réservé du texte 2"/>
          <p:cNvSpPr>
            <a:spLocks noGrp="1"/>
          </p:cNvSpPr>
          <p:nvPr>
            <p:ph type="body" idx="1"/>
          </p:nvPr>
        </p:nvSpPr>
        <p:spPr/>
        <p:txBody>
          <a:bodyPr/>
          <a:lstStyle/>
          <a:p>
            <a:r>
              <a:rPr lang="fr-FR" dirty="0" smtClean="0"/>
              <a:t>Percy pas à pas</a:t>
            </a:r>
            <a:endParaRPr lang="fr-FR" dirty="0"/>
          </a:p>
        </p:txBody>
      </p:sp>
      <p:pic>
        <p:nvPicPr>
          <p:cNvPr id="6" name="Espace réservé du contenu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450948"/>
            <a:ext cx="4040188" cy="3399142"/>
          </a:xfrm>
        </p:spPr>
      </p:pic>
      <p:sp>
        <p:nvSpPr>
          <p:cNvPr id="5" name="Espace réservé du texte 4"/>
          <p:cNvSpPr>
            <a:spLocks noGrp="1"/>
          </p:cNvSpPr>
          <p:nvPr>
            <p:ph type="body" sz="quarter" idx="3"/>
          </p:nvPr>
        </p:nvSpPr>
        <p:spPr/>
        <p:txBody>
          <a:bodyPr/>
          <a:lstStyle/>
          <a:p>
            <a:r>
              <a:rPr lang="fr-FR" dirty="0" smtClean="0"/>
              <a:t>Q R Code</a:t>
            </a:r>
            <a:endParaRPr lang="fr-FR" dirty="0"/>
          </a:p>
        </p:txBody>
      </p:sp>
      <p:pic>
        <p:nvPicPr>
          <p:cNvPr id="7" name="Espace réservé du contenu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5400000">
            <a:off x="4645025" y="2634853"/>
            <a:ext cx="4041775" cy="3031331"/>
          </a:xfrm>
        </p:spPr>
      </p:pic>
    </p:spTree>
    <p:extLst>
      <p:ext uri="{BB962C8B-B14F-4D97-AF65-F5344CB8AC3E}">
        <p14:creationId xmlns:p14="http://schemas.microsoft.com/office/powerpoint/2010/main" val="880861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fontScale="90000"/>
          </a:bodyPr>
          <a:lstStyle/>
          <a:p>
            <a:r>
              <a:rPr lang="fr-FR" dirty="0" smtClean="0"/>
              <a:t>SIAES : Continuité écologique de la Sienne (11 septembre 2018)</a:t>
            </a:r>
            <a:endParaRPr lang="fr-FR" dirty="0"/>
          </a:p>
        </p:txBody>
      </p:sp>
      <p:sp>
        <p:nvSpPr>
          <p:cNvPr id="10" name="Espace réservé du texte 9"/>
          <p:cNvSpPr>
            <a:spLocks noGrp="1"/>
          </p:cNvSpPr>
          <p:nvPr>
            <p:ph sz="half" idx="1"/>
          </p:nvPr>
        </p:nvSpPr>
        <p:spPr/>
        <p:txBody>
          <a:bodyPr/>
          <a:lstStyle/>
          <a:p>
            <a:r>
              <a:rPr lang="fr-FR" dirty="0" smtClean="0"/>
              <a:t> </a:t>
            </a:r>
            <a:endParaRPr lang="fr-FR" dirty="0"/>
          </a:p>
        </p:txBody>
      </p:sp>
      <p:pic>
        <p:nvPicPr>
          <p:cNvPr id="5" name="Espace réservé du contenu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70264" y="1600200"/>
            <a:ext cx="3394472" cy="4525963"/>
          </a:xfr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31" y="2996952"/>
            <a:ext cx="3967989" cy="2975992"/>
          </a:xfrm>
          <a:prstGeom prst="rect">
            <a:avLst/>
          </a:prstGeom>
        </p:spPr>
      </p:pic>
    </p:spTree>
    <p:extLst>
      <p:ext uri="{BB962C8B-B14F-4D97-AF65-F5344CB8AC3E}">
        <p14:creationId xmlns:p14="http://schemas.microsoft.com/office/powerpoint/2010/main" val="1775282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Sienne:</a:t>
            </a:r>
            <a:endParaRPr lang="fr-FR" dirty="0"/>
          </a:p>
        </p:txBody>
      </p:sp>
      <p:sp>
        <p:nvSpPr>
          <p:cNvPr id="3" name="Espace réservé du contenu 2"/>
          <p:cNvSpPr>
            <a:spLocks noGrp="1"/>
          </p:cNvSpPr>
          <p:nvPr>
            <p:ph sz="half" idx="1"/>
          </p:nvPr>
        </p:nvSpPr>
        <p:spPr/>
        <p:txBody>
          <a:bodyPr>
            <a:normAutofit/>
          </a:bodyPr>
          <a:lstStyle/>
          <a:p>
            <a:r>
              <a:rPr lang="fr-FR" dirty="0" smtClean="0"/>
              <a:t>Moulin de </a:t>
            </a:r>
            <a:r>
              <a:rPr lang="fr-FR" dirty="0" err="1" smtClean="0"/>
              <a:t>Mauny</a:t>
            </a:r>
            <a:r>
              <a:rPr lang="fr-FR" dirty="0" smtClean="0"/>
              <a:t> : totem.</a:t>
            </a:r>
          </a:p>
          <a:p>
            <a:r>
              <a:rPr lang="fr-FR" dirty="0" smtClean="0"/>
              <a:t>Ile du Colombel à La Bloutière (ces deux sites propriétés de la fédération de pêche de la Manche).</a:t>
            </a:r>
          </a:p>
        </p:txBody>
      </p:sp>
      <p:pic>
        <p:nvPicPr>
          <p:cNvPr id="9" name="Espace réservé du contenu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2769625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Sauvera-t-on à Percy le relief de Jean Lambert-</a:t>
            </a:r>
            <a:r>
              <a:rPr lang="fr-FR" dirty="0" err="1" smtClean="0"/>
              <a:t>Rucki</a:t>
            </a:r>
            <a:r>
              <a:rPr lang="fr-FR" dirty="0" smtClean="0"/>
              <a:t> ? </a:t>
            </a:r>
            <a:endParaRPr lang="fr-FR" dirty="0"/>
          </a:p>
        </p:txBody>
      </p:sp>
      <p:pic>
        <p:nvPicPr>
          <p:cNvPr id="6" name="Espace réservé du contenu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457200" y="2348706"/>
            <a:ext cx="4038600" cy="3028950"/>
          </a:xfrm>
        </p:spPr>
      </p:pic>
      <p:pic>
        <p:nvPicPr>
          <p:cNvPr id="5" name="Espace réservé du contenu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3543735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err="1" smtClean="0"/>
              <a:t>Véloroute</a:t>
            </a:r>
            <a:r>
              <a:rPr lang="fr-FR" dirty="0" smtClean="0"/>
              <a:t> « entre Sienne et Soulles »</a:t>
            </a:r>
            <a:endParaRPr lang="fr-FR" dirty="0"/>
          </a:p>
        </p:txBody>
      </p:sp>
      <p:sp>
        <p:nvSpPr>
          <p:cNvPr id="5" name="Espace réservé du texte 4"/>
          <p:cNvSpPr>
            <a:spLocks noGrp="1"/>
          </p:cNvSpPr>
          <p:nvPr>
            <p:ph sz="half" idx="1"/>
          </p:nvPr>
        </p:nvSpPr>
        <p:spPr/>
        <p:txBody>
          <a:bodyPr/>
          <a:lstStyle/>
          <a:p>
            <a:r>
              <a:rPr lang="fr-FR" dirty="0" smtClean="0"/>
              <a:t>Les dépliants du </a:t>
            </a:r>
            <a:r>
              <a:rPr lang="fr-FR" dirty="0" err="1" smtClean="0"/>
              <a:t>véloroute</a:t>
            </a:r>
            <a:r>
              <a:rPr lang="fr-FR" dirty="0" smtClean="0"/>
              <a:t> « entre Sienne et Soulles » ont été distribués à l’OTSI et aux mairies de Percy et Hambye.</a:t>
            </a:r>
            <a:endParaRPr lang="fr-FR" dirty="0"/>
          </a:p>
        </p:txBody>
      </p:sp>
      <p:pic>
        <p:nvPicPr>
          <p:cNvPr id="3" name="Espace réservé du contenu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648200" y="2348706"/>
            <a:ext cx="4038600" cy="3028950"/>
          </a:xfrm>
        </p:spPr>
      </p:pic>
    </p:spTree>
    <p:extLst>
      <p:ext uri="{BB962C8B-B14F-4D97-AF65-F5344CB8AC3E}">
        <p14:creationId xmlns:p14="http://schemas.microsoft.com/office/powerpoint/2010/main" val="4055205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re 4"/>
          <p:cNvSpPr>
            <a:spLocks noGrp="1"/>
          </p:cNvSpPr>
          <p:nvPr>
            <p:ph type="ctrTitle"/>
          </p:nvPr>
        </p:nvSpPr>
        <p:spPr/>
        <p:txBody>
          <a:bodyPr/>
          <a:lstStyle/>
          <a:p>
            <a:r>
              <a:rPr lang="fr-FR" dirty="0" smtClean="0">
                <a:solidFill>
                  <a:srgbClr val="FF0000"/>
                </a:solidFill>
              </a:rPr>
              <a:t>Rapport moral </a:t>
            </a:r>
            <a:endParaRPr lang="fr-FR" dirty="0">
              <a:solidFill>
                <a:srgbClr val="FF0000"/>
              </a:solidFill>
            </a:endParaRPr>
          </a:p>
        </p:txBody>
      </p:sp>
      <p:sp>
        <p:nvSpPr>
          <p:cNvPr id="6" name="Sous-titre 5"/>
          <p:cNvSpPr>
            <a:spLocks noGrp="1"/>
          </p:cNvSpPr>
          <p:nvPr>
            <p:ph type="subTitle" idx="1"/>
          </p:nvPr>
        </p:nvSpPr>
        <p:spPr/>
        <p:txBody>
          <a:bodyPr/>
          <a:lstStyle/>
          <a:p>
            <a:r>
              <a:rPr lang="fr-FR" dirty="0" smtClean="0">
                <a:solidFill>
                  <a:srgbClr val="FF0000"/>
                </a:solidFill>
              </a:rPr>
              <a:t>Exercice 2018</a:t>
            </a:r>
            <a:endParaRPr lang="fr-FR" dirty="0">
              <a:solidFill>
                <a:srgbClr val="FF0000"/>
              </a:solidFill>
            </a:endParaRPr>
          </a:p>
        </p:txBody>
      </p:sp>
    </p:spTree>
    <p:extLst>
      <p:ext uri="{BB962C8B-B14F-4D97-AF65-F5344CB8AC3E}">
        <p14:creationId xmlns:p14="http://schemas.microsoft.com/office/powerpoint/2010/main" val="484756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re 4"/>
          <p:cNvSpPr>
            <a:spLocks noGrp="1"/>
          </p:cNvSpPr>
          <p:nvPr>
            <p:ph type="ctrTitle"/>
          </p:nvPr>
        </p:nvSpPr>
        <p:spPr/>
        <p:txBody>
          <a:bodyPr/>
          <a:lstStyle/>
          <a:p>
            <a:r>
              <a:rPr lang="fr-FR" dirty="0" smtClean="0"/>
              <a:t>Point sur les finances de l’association</a:t>
            </a:r>
            <a:endParaRPr lang="fr-FR" dirty="0"/>
          </a:p>
        </p:txBody>
      </p:sp>
      <p:sp>
        <p:nvSpPr>
          <p:cNvPr id="6" name="Sous-titre 5"/>
          <p:cNvSpPr>
            <a:spLocks noGrp="1"/>
          </p:cNvSpPr>
          <p:nvPr>
            <p:ph type="subTitle" idx="1"/>
          </p:nvPr>
        </p:nvSpPr>
        <p:spPr/>
        <p:txBody>
          <a:bodyPr/>
          <a:lstStyle/>
          <a:p>
            <a:endParaRPr lang="fr-FR"/>
          </a:p>
        </p:txBody>
      </p:sp>
    </p:spTree>
    <p:extLst>
      <p:ext uri="{BB962C8B-B14F-4D97-AF65-F5344CB8AC3E}">
        <p14:creationId xmlns:p14="http://schemas.microsoft.com/office/powerpoint/2010/main" val="2102761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Les comptes de l’association</a:t>
            </a:r>
            <a:endParaRPr lang="fr-FR" dirty="0"/>
          </a:p>
        </p:txBody>
      </p:sp>
      <p:pic>
        <p:nvPicPr>
          <p:cNvPr id="4" name="Espace réservé du contenu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80568" y="1600200"/>
            <a:ext cx="3191863" cy="4525963"/>
          </a:xfrm>
        </p:spPr>
      </p:pic>
      <p:pic>
        <p:nvPicPr>
          <p:cNvPr id="7" name="Espace réservé du contenu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75564" y="1600200"/>
            <a:ext cx="3183871" cy="4525963"/>
          </a:xfrm>
        </p:spPr>
      </p:pic>
      <p:graphicFrame>
        <p:nvGraphicFramePr>
          <p:cNvPr id="9" name="Tableau 8"/>
          <p:cNvGraphicFramePr>
            <a:graphicFrameLocks noGrp="1"/>
          </p:cNvGraphicFramePr>
          <p:nvPr>
            <p:extLst>
              <p:ext uri="{D42A27DB-BD31-4B8C-83A1-F6EECF244321}">
                <p14:modId xmlns:p14="http://schemas.microsoft.com/office/powerpoint/2010/main" val="1851206349"/>
              </p:ext>
            </p:extLst>
          </p:nvPr>
        </p:nvGraphicFramePr>
        <p:xfrm>
          <a:off x="4283968" y="3068960"/>
          <a:ext cx="4536504" cy="2072640"/>
        </p:xfrm>
        <a:graphic>
          <a:graphicData uri="http://schemas.openxmlformats.org/drawingml/2006/table">
            <a:tbl>
              <a:tblPr firstRow="1" bandRow="1">
                <a:tableStyleId>{5C22544A-7EE6-4342-B048-85BDC9FD1C3A}</a:tableStyleId>
              </a:tblPr>
              <a:tblGrid>
                <a:gridCol w="1080120"/>
                <a:gridCol w="1188132"/>
                <a:gridCol w="1134126"/>
                <a:gridCol w="1134126"/>
              </a:tblGrid>
              <a:tr h="208822">
                <a:tc>
                  <a:txBody>
                    <a:bodyPr/>
                    <a:lstStyle/>
                    <a:p>
                      <a:r>
                        <a:rPr lang="fr-FR" sz="1600" dirty="0" smtClean="0"/>
                        <a:t>Actif </a:t>
                      </a:r>
                      <a:endParaRPr lang="fr-FR" sz="1600" dirty="0"/>
                    </a:p>
                  </a:txBody>
                  <a:tcPr/>
                </a:tc>
                <a:tc>
                  <a:txBody>
                    <a:bodyPr/>
                    <a:lstStyle/>
                    <a:p>
                      <a:endParaRPr lang="fr-FR" sz="1600" dirty="0"/>
                    </a:p>
                  </a:txBody>
                  <a:tcPr/>
                </a:tc>
                <a:tc>
                  <a:txBody>
                    <a:bodyPr/>
                    <a:lstStyle/>
                    <a:p>
                      <a:r>
                        <a:rPr lang="fr-FR" sz="1600" dirty="0" smtClean="0"/>
                        <a:t>Passif</a:t>
                      </a:r>
                      <a:endParaRPr lang="fr-FR" sz="1600" dirty="0"/>
                    </a:p>
                  </a:txBody>
                  <a:tcPr/>
                </a:tc>
                <a:tc>
                  <a:txBody>
                    <a:bodyPr/>
                    <a:lstStyle/>
                    <a:p>
                      <a:endParaRPr lang="fr-FR" sz="1600"/>
                    </a:p>
                  </a:txBody>
                  <a:tcPr/>
                </a:tc>
              </a:tr>
              <a:tr h="208822">
                <a:tc>
                  <a:txBody>
                    <a:bodyPr/>
                    <a:lstStyle/>
                    <a:p>
                      <a:r>
                        <a:rPr lang="fr-FR" sz="1600" dirty="0" smtClean="0"/>
                        <a:t>Compte-courant </a:t>
                      </a:r>
                      <a:endParaRPr lang="fr-FR" sz="1600" dirty="0"/>
                    </a:p>
                  </a:txBody>
                  <a:tcPr/>
                </a:tc>
                <a:tc>
                  <a:txBody>
                    <a:bodyPr/>
                    <a:lstStyle/>
                    <a:p>
                      <a:r>
                        <a:rPr lang="fr-FR" sz="1600" dirty="0" smtClean="0"/>
                        <a:t>792,12</a:t>
                      </a:r>
                      <a:endParaRPr lang="fr-FR" sz="1600" dirty="0"/>
                    </a:p>
                  </a:txBody>
                  <a:tcPr/>
                </a:tc>
                <a:tc>
                  <a:txBody>
                    <a:bodyPr/>
                    <a:lstStyle/>
                    <a:p>
                      <a:r>
                        <a:rPr lang="fr-FR" sz="1600" dirty="0" smtClean="0"/>
                        <a:t>Réserves</a:t>
                      </a:r>
                      <a:endParaRPr lang="fr-FR" sz="1600" dirty="0"/>
                    </a:p>
                  </a:txBody>
                  <a:tcPr/>
                </a:tc>
                <a:tc>
                  <a:txBody>
                    <a:bodyPr/>
                    <a:lstStyle/>
                    <a:p>
                      <a:r>
                        <a:rPr lang="fr-FR" sz="1600" dirty="0" smtClean="0"/>
                        <a:t>11576,01</a:t>
                      </a:r>
                      <a:endParaRPr lang="fr-FR" sz="1600" dirty="0"/>
                    </a:p>
                  </a:txBody>
                  <a:tcPr/>
                </a:tc>
              </a:tr>
              <a:tr h="208822">
                <a:tc>
                  <a:txBody>
                    <a:bodyPr/>
                    <a:lstStyle/>
                    <a:p>
                      <a:r>
                        <a:rPr lang="fr-FR" sz="1600" dirty="0" smtClean="0"/>
                        <a:t>Livret</a:t>
                      </a:r>
                      <a:endParaRPr lang="fr-FR" sz="1600" dirty="0"/>
                    </a:p>
                  </a:txBody>
                  <a:tcPr/>
                </a:tc>
                <a:tc>
                  <a:txBody>
                    <a:bodyPr/>
                    <a:lstStyle/>
                    <a:p>
                      <a:r>
                        <a:rPr lang="fr-FR" sz="1600" dirty="0" smtClean="0"/>
                        <a:t>12804,28</a:t>
                      </a:r>
                      <a:endParaRPr lang="fr-FR" sz="1600" dirty="0"/>
                    </a:p>
                  </a:txBody>
                  <a:tcPr/>
                </a:tc>
                <a:tc>
                  <a:txBody>
                    <a:bodyPr/>
                    <a:lstStyle/>
                    <a:p>
                      <a:r>
                        <a:rPr lang="fr-FR" sz="1600" dirty="0" smtClean="0"/>
                        <a:t>Résultats de l’exercice</a:t>
                      </a:r>
                      <a:endParaRPr lang="fr-FR" sz="1600" dirty="0"/>
                    </a:p>
                  </a:txBody>
                  <a:tcPr/>
                </a:tc>
                <a:tc>
                  <a:txBody>
                    <a:bodyPr/>
                    <a:lstStyle/>
                    <a:p>
                      <a:r>
                        <a:rPr lang="fr-FR" sz="1600" dirty="0" smtClean="0"/>
                        <a:t>2020,39</a:t>
                      </a:r>
                      <a:endParaRPr lang="fr-FR" sz="1600" dirty="0"/>
                    </a:p>
                  </a:txBody>
                  <a:tcPr/>
                </a:tc>
              </a:tr>
              <a:tr h="208822">
                <a:tc>
                  <a:txBody>
                    <a:bodyPr/>
                    <a:lstStyle/>
                    <a:p>
                      <a:r>
                        <a:rPr lang="fr-FR" sz="1600" dirty="0" smtClean="0"/>
                        <a:t>Total: </a:t>
                      </a:r>
                      <a:endParaRPr lang="fr-FR" sz="1600" dirty="0"/>
                    </a:p>
                  </a:txBody>
                  <a:tcPr/>
                </a:tc>
                <a:tc>
                  <a:txBody>
                    <a:bodyPr/>
                    <a:lstStyle/>
                    <a:p>
                      <a:r>
                        <a:rPr lang="fr-FR" sz="1600" dirty="0" smtClean="0"/>
                        <a:t>13596,40</a:t>
                      </a:r>
                      <a:endParaRPr lang="fr-FR" sz="1600" dirty="0"/>
                    </a:p>
                  </a:txBody>
                  <a:tcPr/>
                </a:tc>
                <a:tc>
                  <a:txBody>
                    <a:bodyPr/>
                    <a:lstStyle/>
                    <a:p>
                      <a:r>
                        <a:rPr lang="fr-FR" sz="1600" dirty="0" smtClean="0"/>
                        <a:t>Total: </a:t>
                      </a:r>
                      <a:endParaRPr lang="fr-FR" sz="1600" dirty="0"/>
                    </a:p>
                  </a:txBody>
                  <a:tcPr/>
                </a:tc>
                <a:tc>
                  <a:txBody>
                    <a:bodyPr/>
                    <a:lstStyle/>
                    <a:p>
                      <a:r>
                        <a:rPr lang="fr-FR" sz="1600" dirty="0" smtClean="0"/>
                        <a:t>13596,40</a:t>
                      </a:r>
                      <a:endParaRPr lang="fr-FR" sz="1600" dirty="0"/>
                    </a:p>
                  </a:txBody>
                  <a:tcPr/>
                </a:tc>
              </a:tr>
            </a:tbl>
          </a:graphicData>
        </a:graphic>
      </p:graphicFrame>
    </p:spTree>
    <p:extLst>
      <p:ext uri="{BB962C8B-B14F-4D97-AF65-F5344CB8AC3E}">
        <p14:creationId xmlns:p14="http://schemas.microsoft.com/office/powerpoint/2010/main" val="3944699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Le </a:t>
            </a:r>
            <a:r>
              <a:rPr lang="fr-FR" dirty="0" smtClean="0"/>
              <a:t>rejet </a:t>
            </a:r>
            <a:r>
              <a:rPr lang="fr-FR" dirty="0"/>
              <a:t>de la part de CMB de subventionner </a:t>
            </a:r>
            <a:r>
              <a:rPr lang="fr-FR" dirty="0" smtClean="0"/>
              <a:t>l’association</a:t>
            </a:r>
            <a:r>
              <a:rPr lang="fr-FR" dirty="0"/>
              <a:t> </a:t>
            </a:r>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1985" y="1600200"/>
            <a:ext cx="3289029" cy="4525963"/>
          </a:xfrm>
        </p:spPr>
      </p:pic>
      <p:sp>
        <p:nvSpPr>
          <p:cNvPr id="4" name="Espace réservé du contenu 3"/>
          <p:cNvSpPr>
            <a:spLocks noGrp="1"/>
          </p:cNvSpPr>
          <p:nvPr>
            <p:ph sz="half" idx="2"/>
          </p:nvPr>
        </p:nvSpPr>
        <p:spPr/>
        <p:txBody>
          <a:bodyPr/>
          <a:lstStyle/>
          <a:p>
            <a:r>
              <a:rPr lang="fr-FR" dirty="0" smtClean="0"/>
              <a:t>Ce refus nous interpelle. </a:t>
            </a:r>
            <a:endParaRPr lang="fr-FR" dirty="0"/>
          </a:p>
        </p:txBody>
      </p:sp>
    </p:spTree>
    <p:extLst>
      <p:ext uri="{BB962C8B-B14F-4D97-AF65-F5344CB8AC3E}">
        <p14:creationId xmlns:p14="http://schemas.microsoft.com/office/powerpoint/2010/main" val="2234560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Bonus du fait du changement d’imprimante</a:t>
            </a:r>
            <a:endParaRPr lang="fr-FR" dirty="0"/>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10800000">
            <a:off x="880591" y="1600200"/>
            <a:ext cx="3191817" cy="4525963"/>
          </a:xfrm>
        </p:spPr>
      </p:pic>
      <p:sp>
        <p:nvSpPr>
          <p:cNvPr id="4" name="Espace réservé du contenu 3"/>
          <p:cNvSpPr>
            <a:spLocks noGrp="1"/>
          </p:cNvSpPr>
          <p:nvPr>
            <p:ph sz="half" idx="2"/>
          </p:nvPr>
        </p:nvSpPr>
        <p:spPr/>
        <p:txBody>
          <a:bodyPr/>
          <a:lstStyle/>
          <a:p>
            <a:endParaRPr lang="fr-FR" dirty="0"/>
          </a:p>
        </p:txBody>
      </p:sp>
    </p:spTree>
    <p:extLst>
      <p:ext uri="{BB962C8B-B14F-4D97-AF65-F5344CB8AC3E}">
        <p14:creationId xmlns:p14="http://schemas.microsoft.com/office/powerpoint/2010/main" val="338415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re 4"/>
          <p:cNvSpPr>
            <a:spLocks noGrp="1"/>
          </p:cNvSpPr>
          <p:nvPr>
            <p:ph type="ctrTitle"/>
          </p:nvPr>
        </p:nvSpPr>
        <p:spPr/>
        <p:txBody>
          <a:bodyPr/>
          <a:lstStyle/>
          <a:p>
            <a:r>
              <a:rPr lang="fr-FR" dirty="0" smtClean="0"/>
              <a:t>Administration de l’association</a:t>
            </a:r>
            <a:endParaRPr lang="fr-FR" dirty="0"/>
          </a:p>
        </p:txBody>
      </p:sp>
      <p:sp>
        <p:nvSpPr>
          <p:cNvPr id="6" name="Sous-titre 5"/>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3800761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Les administrateurs </a:t>
            </a:r>
            <a:endParaRPr lang="fr-FR" dirty="0"/>
          </a:p>
        </p:txBody>
      </p:sp>
      <p:graphicFrame>
        <p:nvGraphicFramePr>
          <p:cNvPr id="9" name="Espace réservé du contenu 8"/>
          <p:cNvGraphicFramePr>
            <a:graphicFrameLocks noGrp="1"/>
          </p:cNvGraphicFramePr>
          <p:nvPr>
            <p:ph idx="1"/>
            <p:extLst>
              <p:ext uri="{D42A27DB-BD31-4B8C-83A1-F6EECF244321}">
                <p14:modId xmlns:p14="http://schemas.microsoft.com/office/powerpoint/2010/main" val="1171731732"/>
              </p:ext>
            </p:extLst>
          </p:nvPr>
        </p:nvGraphicFramePr>
        <p:xfrm>
          <a:off x="457200" y="1600200"/>
          <a:ext cx="8229600" cy="4846320"/>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baseline="0" dirty="0" err="1" smtClean="0"/>
                        <a:t>Anterroches</a:t>
                      </a:r>
                      <a:r>
                        <a:rPr lang="fr-FR" sz="2400" baseline="0" dirty="0" smtClean="0"/>
                        <a:t> (Philippe) d’</a:t>
                      </a:r>
                    </a:p>
                    <a:p>
                      <a:r>
                        <a:rPr lang="fr-FR" sz="2400" dirty="0" smtClean="0"/>
                        <a:t>Bas (Philippe)</a:t>
                      </a:r>
                    </a:p>
                    <a:p>
                      <a:r>
                        <a:rPr lang="fr-FR" sz="2400" dirty="0" err="1" smtClean="0"/>
                        <a:t>Bidot</a:t>
                      </a:r>
                      <a:r>
                        <a:rPr lang="fr-FR" sz="2400" dirty="0" smtClean="0"/>
                        <a:t> (Jacky)</a:t>
                      </a:r>
                    </a:p>
                    <a:p>
                      <a:r>
                        <a:rPr lang="fr-FR" sz="2400" dirty="0" smtClean="0"/>
                        <a:t>Bisson (Jean-Claude)</a:t>
                      </a:r>
                    </a:p>
                    <a:p>
                      <a:r>
                        <a:rPr lang="fr-FR" sz="2400" dirty="0" smtClean="0"/>
                        <a:t>Brionne (Jacky)</a:t>
                      </a:r>
                    </a:p>
                    <a:p>
                      <a:r>
                        <a:rPr lang="fr-FR" sz="2400" dirty="0" err="1" smtClean="0"/>
                        <a:t>Cueff</a:t>
                      </a:r>
                      <a:r>
                        <a:rPr lang="fr-FR" sz="2400" dirty="0" smtClean="0"/>
                        <a:t> (Marie-Thérèse)</a:t>
                      </a:r>
                    </a:p>
                    <a:p>
                      <a:r>
                        <a:rPr lang="fr-FR" sz="2400" dirty="0" err="1" smtClean="0"/>
                        <a:t>Daireaux</a:t>
                      </a:r>
                      <a:r>
                        <a:rPr lang="fr-FR" sz="2400" dirty="0" smtClean="0"/>
                        <a:t> (Luc)</a:t>
                      </a:r>
                    </a:p>
                    <a:p>
                      <a:r>
                        <a:rPr lang="fr-FR" sz="2400" dirty="0" smtClean="0"/>
                        <a:t>Gosselin (Christian)</a:t>
                      </a:r>
                    </a:p>
                    <a:p>
                      <a:r>
                        <a:rPr lang="fr-FR" sz="2400" dirty="0" smtClean="0"/>
                        <a:t>Guillou (Jean-Yves)</a:t>
                      </a:r>
                    </a:p>
                    <a:p>
                      <a:r>
                        <a:rPr lang="fr-FR" sz="2400" dirty="0" smtClean="0"/>
                        <a:t>Hédouin (Maryse)</a:t>
                      </a:r>
                    </a:p>
                    <a:p>
                      <a:r>
                        <a:rPr lang="fr-FR" sz="2400" dirty="0" err="1" smtClean="0"/>
                        <a:t>Hélaine</a:t>
                      </a:r>
                      <a:r>
                        <a:rPr lang="fr-FR" sz="2400" baseline="0" dirty="0" smtClean="0"/>
                        <a:t> (Daniel)</a:t>
                      </a:r>
                      <a:endParaRPr lang="fr-FR" sz="2400" dirty="0" smtClean="0"/>
                    </a:p>
                    <a:p>
                      <a:r>
                        <a:rPr lang="fr-FR" sz="2400" dirty="0" err="1" smtClean="0"/>
                        <a:t>Heurtaux</a:t>
                      </a:r>
                      <a:r>
                        <a:rPr lang="fr-FR" sz="2400" dirty="0" smtClean="0"/>
                        <a:t> (Jean-Claude)</a:t>
                      </a:r>
                    </a:p>
                    <a:p>
                      <a:endParaRPr lang="fr-FR" sz="2400" dirty="0"/>
                    </a:p>
                  </a:txBody>
                  <a:tcPr/>
                </a:tc>
                <a:tc>
                  <a:txBody>
                    <a:bodyPr/>
                    <a:lstStyle/>
                    <a:p>
                      <a:r>
                        <a:rPr lang="fr-FR" sz="2400" dirty="0" smtClean="0"/>
                        <a:t>Leblanc</a:t>
                      </a:r>
                      <a:r>
                        <a:rPr lang="fr-FR" sz="2400" baseline="0" dirty="0" smtClean="0"/>
                        <a:t> (Edgar)</a:t>
                      </a:r>
                    </a:p>
                    <a:p>
                      <a:pPr marL="0" marR="0" indent="0" algn="l" defTabSz="914400" rtl="0" eaLnBrk="1" fontAlgn="auto" latinLnBrk="0" hangingPunct="1">
                        <a:lnSpc>
                          <a:spcPct val="100000"/>
                        </a:lnSpc>
                        <a:spcBef>
                          <a:spcPts val="0"/>
                        </a:spcBef>
                        <a:spcAft>
                          <a:spcPts val="0"/>
                        </a:spcAft>
                        <a:buClrTx/>
                        <a:buSzTx/>
                        <a:buFontTx/>
                        <a:buNone/>
                        <a:tabLst/>
                        <a:defRPr/>
                      </a:pPr>
                      <a:r>
                        <a:rPr lang="fr-FR" sz="2400" baseline="0" dirty="0" smtClean="0"/>
                        <a:t>Le Cam (Fabien) abbé</a:t>
                      </a:r>
                    </a:p>
                    <a:p>
                      <a:r>
                        <a:rPr lang="fr-FR" sz="2400" baseline="0" dirty="0" smtClean="0"/>
                        <a:t>Lechevallier (Pierre)</a:t>
                      </a:r>
                    </a:p>
                    <a:p>
                      <a:r>
                        <a:rPr lang="fr-FR" sz="2400" baseline="0" dirty="0" smtClean="0"/>
                        <a:t>Lemoine (Martine)</a:t>
                      </a:r>
                    </a:p>
                    <a:p>
                      <a:r>
                        <a:rPr lang="fr-FR" sz="2400" baseline="0" dirty="0" smtClean="0"/>
                        <a:t>Macé (Daniel)</a:t>
                      </a:r>
                    </a:p>
                    <a:p>
                      <a:r>
                        <a:rPr lang="fr-FR" sz="2400" baseline="0" dirty="0" smtClean="0"/>
                        <a:t>Mondin (Colette)</a:t>
                      </a:r>
                    </a:p>
                    <a:p>
                      <a:r>
                        <a:rPr lang="fr-FR" sz="2400" baseline="0" dirty="0" smtClean="0"/>
                        <a:t>Prudhomme (Catherine)</a:t>
                      </a:r>
                    </a:p>
                    <a:p>
                      <a:r>
                        <a:rPr lang="fr-FR" sz="2400" baseline="0" dirty="0" err="1" smtClean="0"/>
                        <a:t>Tchimbila</a:t>
                      </a:r>
                      <a:r>
                        <a:rPr lang="fr-FR" sz="2400" baseline="0" dirty="0" smtClean="0"/>
                        <a:t> (Bruno) abbé</a:t>
                      </a:r>
                    </a:p>
                    <a:p>
                      <a:pPr marL="0" marR="0" indent="0" algn="l" defTabSz="914400" rtl="0" eaLnBrk="1" fontAlgn="auto" latinLnBrk="0" hangingPunct="1">
                        <a:lnSpc>
                          <a:spcPct val="100000"/>
                        </a:lnSpc>
                        <a:spcBef>
                          <a:spcPts val="0"/>
                        </a:spcBef>
                        <a:spcAft>
                          <a:spcPts val="0"/>
                        </a:spcAft>
                        <a:buClrTx/>
                        <a:buSzTx/>
                        <a:buFontTx/>
                        <a:buNone/>
                        <a:tabLst/>
                        <a:defRPr/>
                      </a:pPr>
                      <a:r>
                        <a:rPr lang="fr-FR" sz="2400" baseline="0" dirty="0" smtClean="0"/>
                        <a:t>Valdelièvre (François)</a:t>
                      </a:r>
                      <a:endParaRPr lang="fr-FR" sz="2400" dirty="0" smtClean="0"/>
                    </a:p>
                    <a:p>
                      <a:r>
                        <a:rPr lang="fr-FR" sz="2400" baseline="0" dirty="0" smtClean="0"/>
                        <a:t>Varin (Charly)</a:t>
                      </a:r>
                    </a:p>
                    <a:p>
                      <a:r>
                        <a:rPr lang="fr-FR" sz="2400" baseline="0" dirty="0" smtClean="0"/>
                        <a:t>Villaespesa (Stéphane)</a:t>
                      </a:r>
                    </a:p>
                    <a:p>
                      <a:r>
                        <a:rPr lang="fr-FR" sz="2400" baseline="0" dirty="0" err="1" smtClean="0"/>
                        <a:t>Zalinski</a:t>
                      </a:r>
                      <a:r>
                        <a:rPr lang="fr-FR" sz="2400" baseline="0" dirty="0" smtClean="0"/>
                        <a:t> (Dominique)</a:t>
                      </a:r>
                    </a:p>
                  </a:txBody>
                  <a:tcPr/>
                </a:tc>
              </a:tr>
            </a:tbl>
          </a:graphicData>
        </a:graphic>
      </p:graphicFrame>
    </p:spTree>
    <p:extLst>
      <p:ext uri="{BB962C8B-B14F-4D97-AF65-F5344CB8AC3E}">
        <p14:creationId xmlns:p14="http://schemas.microsoft.com/office/powerpoint/2010/main" val="3908094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2586642052"/>
              </p:ext>
            </p:extLst>
          </p:nvPr>
        </p:nvGraphicFramePr>
        <p:xfrm>
          <a:off x="467546" y="332654"/>
          <a:ext cx="8208909" cy="6471660"/>
        </p:xfrm>
        <a:graphic>
          <a:graphicData uri="http://schemas.openxmlformats.org/drawingml/2006/table">
            <a:tbl>
              <a:tblPr>
                <a:tableStyleId>{5C22544A-7EE6-4342-B048-85BDC9FD1C3A}</a:tableStyleId>
              </a:tblPr>
              <a:tblGrid>
                <a:gridCol w="217910"/>
                <a:gridCol w="584919"/>
                <a:gridCol w="917518"/>
                <a:gridCol w="963395"/>
                <a:gridCol w="734013"/>
                <a:gridCol w="885978"/>
                <a:gridCol w="679537"/>
                <a:gridCol w="665202"/>
                <a:gridCol w="734013"/>
                <a:gridCol w="183502"/>
                <a:gridCol w="183502"/>
                <a:gridCol w="183502"/>
                <a:gridCol w="183502"/>
                <a:gridCol w="180636"/>
                <a:gridCol w="180636"/>
                <a:gridCol w="197839"/>
                <a:gridCol w="197839"/>
                <a:gridCol w="163431"/>
                <a:gridCol w="172035"/>
              </a:tblGrid>
              <a:tr h="178353">
                <a:tc gridSpan="9">
                  <a:txBody>
                    <a:bodyPr/>
                    <a:lstStyle/>
                    <a:p>
                      <a:pPr algn="ctr" fontAlgn="ctr"/>
                      <a:r>
                        <a:rPr lang="fr-FR" sz="800" u="none" strike="noStrike" dirty="0">
                          <a:effectLst/>
                        </a:rPr>
                        <a:t>membres titulaires du conseil d'administration</a:t>
                      </a:r>
                      <a:endParaRPr lang="fr-FR" sz="800" b="1" i="0" u="none" strike="noStrike" dirty="0">
                        <a:solidFill>
                          <a:srgbClr val="000000"/>
                        </a:solidFill>
                        <a:effectLst/>
                        <a:latin typeface="Calibri"/>
                      </a:endParaRPr>
                    </a:p>
                  </a:txBody>
                  <a:tcPr marL="3988" marR="3988" marT="3988"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9">
                  <a:txBody>
                    <a:bodyPr/>
                    <a:lstStyle/>
                    <a:p>
                      <a:pPr algn="ctr" fontAlgn="ctr"/>
                      <a:r>
                        <a:rPr lang="fr-FR" sz="800" u="none" strike="noStrike">
                          <a:effectLst/>
                        </a:rPr>
                        <a:t> années d'élection 2010-2018 </a:t>
                      </a:r>
                      <a:endParaRPr lang="fr-FR" sz="800" b="1" i="0" u="none" strike="noStrike">
                        <a:solidFill>
                          <a:srgbClr val="000000"/>
                        </a:solidFill>
                        <a:effectLst/>
                        <a:latin typeface="Calibri"/>
                      </a:endParaRPr>
                    </a:p>
                  </a:txBody>
                  <a:tcPr marL="3988" marR="3988" marT="3988"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endParaRPr lang="fr-FR" sz="800" b="0" i="0" u="none" strike="noStrike">
                        <a:solidFill>
                          <a:srgbClr val="000000"/>
                        </a:solidFill>
                        <a:effectLst/>
                        <a:latin typeface="Calibri"/>
                      </a:endParaRPr>
                    </a:p>
                  </a:txBody>
                  <a:tcPr marL="3988" marR="3988" marT="3988" marB="0" anchor="b"/>
                </a:tc>
              </a:tr>
              <a:tr h="203832">
                <a:tc>
                  <a:txBody>
                    <a:bodyPr/>
                    <a:lstStyle/>
                    <a:p>
                      <a:pPr algn="ctr" fontAlgn="ctr"/>
                      <a:r>
                        <a:rPr lang="fr-FR" sz="500" u="none" strike="noStrike" dirty="0">
                          <a:effectLst/>
                        </a:rPr>
                        <a:t> </a:t>
                      </a:r>
                      <a:endParaRPr lang="fr-FR" sz="500" b="0" i="0" u="none" strike="noStrike" dirty="0">
                        <a:solidFill>
                          <a:srgbClr val="000000"/>
                        </a:solidFill>
                        <a:effectLst/>
                        <a:latin typeface="Calibri"/>
                      </a:endParaRPr>
                    </a:p>
                  </a:txBody>
                  <a:tcPr marL="3988" marR="3988" marT="3988" marB="0" anchor="ctr"/>
                </a:tc>
                <a:tc>
                  <a:txBody>
                    <a:bodyPr/>
                    <a:lstStyle/>
                    <a:p>
                      <a:pPr algn="l" fontAlgn="t"/>
                      <a:r>
                        <a:rPr lang="fr-FR" sz="800" u="none" strike="noStrike" dirty="0">
                          <a:effectLst/>
                        </a:rPr>
                        <a:t>Etat</a:t>
                      </a:r>
                      <a:endParaRPr lang="fr-FR" sz="800" b="1" i="0" u="none" strike="noStrike" dirty="0">
                        <a:solidFill>
                          <a:srgbClr val="000000"/>
                        </a:solidFill>
                        <a:effectLst/>
                        <a:latin typeface="Calibri"/>
                      </a:endParaRPr>
                    </a:p>
                  </a:txBody>
                  <a:tcPr marL="3988" marR="3988" marT="3988" marB="0"/>
                </a:tc>
                <a:tc>
                  <a:txBody>
                    <a:bodyPr/>
                    <a:lstStyle/>
                    <a:p>
                      <a:pPr algn="l" fontAlgn="t"/>
                      <a:r>
                        <a:rPr lang="fr-FR" sz="800" u="none" strike="noStrike" dirty="0">
                          <a:effectLst/>
                        </a:rPr>
                        <a:t>nom</a:t>
                      </a:r>
                      <a:endParaRPr lang="fr-FR" sz="800" b="1" i="0" u="none" strike="noStrike" dirty="0">
                        <a:solidFill>
                          <a:srgbClr val="000000"/>
                        </a:solidFill>
                        <a:effectLst/>
                        <a:latin typeface="Calibri"/>
                      </a:endParaRPr>
                    </a:p>
                  </a:txBody>
                  <a:tcPr marL="3988" marR="3988" marT="3988" marB="0"/>
                </a:tc>
                <a:tc>
                  <a:txBody>
                    <a:bodyPr/>
                    <a:lstStyle/>
                    <a:p>
                      <a:pPr algn="l" fontAlgn="t"/>
                      <a:r>
                        <a:rPr lang="fr-FR" sz="800" u="none" strike="noStrike" dirty="0">
                          <a:effectLst/>
                        </a:rPr>
                        <a:t>prénom</a:t>
                      </a:r>
                      <a:endParaRPr lang="fr-FR" sz="800" b="1" i="0" u="none" strike="noStrike" dirty="0">
                        <a:solidFill>
                          <a:srgbClr val="000000"/>
                        </a:solidFill>
                        <a:effectLst/>
                        <a:latin typeface="Calibri"/>
                      </a:endParaRPr>
                    </a:p>
                  </a:txBody>
                  <a:tcPr marL="3988" marR="3988" marT="3988" marB="0"/>
                </a:tc>
                <a:tc>
                  <a:txBody>
                    <a:bodyPr/>
                    <a:lstStyle/>
                    <a:p>
                      <a:pPr algn="l" fontAlgn="t"/>
                      <a:r>
                        <a:rPr lang="fr-FR" sz="800" u="none" strike="noStrike" dirty="0">
                          <a:effectLst/>
                        </a:rPr>
                        <a:t>Délégations</a:t>
                      </a:r>
                      <a:endParaRPr lang="fr-FR" sz="800" b="1" i="0" u="none" strike="noStrike" dirty="0">
                        <a:solidFill>
                          <a:srgbClr val="000000"/>
                        </a:solidFill>
                        <a:effectLst/>
                        <a:latin typeface="Calibri"/>
                      </a:endParaRPr>
                    </a:p>
                  </a:txBody>
                  <a:tcPr marL="3988" marR="3988" marT="3988" marB="0"/>
                </a:tc>
                <a:tc>
                  <a:txBody>
                    <a:bodyPr/>
                    <a:lstStyle/>
                    <a:p>
                      <a:pPr algn="l" fontAlgn="t"/>
                      <a:r>
                        <a:rPr lang="fr-FR" sz="800" u="none" strike="noStrike" dirty="0">
                          <a:effectLst/>
                        </a:rPr>
                        <a:t>fonctions</a:t>
                      </a:r>
                      <a:endParaRPr lang="fr-FR" sz="800" b="1" i="0" u="none" strike="noStrike" dirty="0">
                        <a:solidFill>
                          <a:srgbClr val="000000"/>
                        </a:solidFill>
                        <a:effectLst/>
                        <a:latin typeface="Calibri"/>
                      </a:endParaRPr>
                    </a:p>
                  </a:txBody>
                  <a:tcPr marL="3988" marR="3988" marT="3988" marB="0"/>
                </a:tc>
                <a:tc>
                  <a:txBody>
                    <a:bodyPr/>
                    <a:lstStyle/>
                    <a:p>
                      <a:pPr algn="l" fontAlgn="t"/>
                      <a:r>
                        <a:rPr lang="fr-FR" sz="800" u="none" strike="noStrike" dirty="0">
                          <a:effectLst/>
                        </a:rPr>
                        <a:t>siège</a:t>
                      </a:r>
                      <a:endParaRPr lang="fr-FR" sz="800" b="1" i="0" u="none" strike="noStrike" dirty="0">
                        <a:solidFill>
                          <a:srgbClr val="000000"/>
                        </a:solidFill>
                        <a:effectLst/>
                        <a:latin typeface="Calibri"/>
                      </a:endParaRPr>
                    </a:p>
                  </a:txBody>
                  <a:tcPr marL="3988" marR="3988" marT="3988" marB="0"/>
                </a:tc>
                <a:tc>
                  <a:txBody>
                    <a:bodyPr/>
                    <a:lstStyle/>
                    <a:p>
                      <a:pPr algn="l" fontAlgn="t"/>
                      <a:r>
                        <a:rPr lang="fr-FR" sz="800" u="none" strike="noStrike" dirty="0">
                          <a:effectLst/>
                        </a:rPr>
                        <a:t>membres de droit</a:t>
                      </a:r>
                      <a:endParaRPr lang="fr-FR" sz="800" b="1" i="0" u="none" strike="noStrike" dirty="0">
                        <a:solidFill>
                          <a:srgbClr val="000000"/>
                        </a:solidFill>
                        <a:effectLst/>
                        <a:latin typeface="Calibri"/>
                      </a:endParaRPr>
                    </a:p>
                  </a:txBody>
                  <a:tcPr marL="3988" marR="3988" marT="3988" marB="0"/>
                </a:tc>
                <a:tc>
                  <a:txBody>
                    <a:bodyPr/>
                    <a:lstStyle/>
                    <a:p>
                      <a:pPr algn="l" fontAlgn="t"/>
                      <a:r>
                        <a:rPr lang="fr-FR" sz="800" u="none" strike="noStrike" dirty="0">
                          <a:effectLst/>
                        </a:rPr>
                        <a:t>bureau</a:t>
                      </a:r>
                      <a:endParaRPr lang="fr-FR" sz="800" b="1" i="0" u="none" strike="noStrike" dirty="0">
                        <a:solidFill>
                          <a:srgbClr val="000000"/>
                        </a:solidFill>
                        <a:effectLst/>
                        <a:latin typeface="Calibri"/>
                      </a:endParaRPr>
                    </a:p>
                  </a:txBody>
                  <a:tcPr marL="3988" marR="3988" marT="3988" marB="0"/>
                </a:tc>
                <a:tc>
                  <a:txBody>
                    <a:bodyPr/>
                    <a:lstStyle/>
                    <a:p>
                      <a:pPr algn="ctr" fontAlgn="ctr"/>
                      <a:r>
                        <a:rPr lang="fr-FR" sz="800" u="none" strike="noStrike" dirty="0">
                          <a:effectLst/>
                        </a:rPr>
                        <a:t>10</a:t>
                      </a:r>
                      <a:endParaRPr lang="fr-FR" sz="800" b="1" i="0" u="none" strike="noStrike" dirty="0">
                        <a:solidFill>
                          <a:srgbClr val="000000"/>
                        </a:solidFill>
                        <a:effectLst/>
                        <a:latin typeface="Calibri"/>
                      </a:endParaRPr>
                    </a:p>
                  </a:txBody>
                  <a:tcPr marL="3988" marR="3988" marT="3988" marB="0" anchor="ctr"/>
                </a:tc>
                <a:tc>
                  <a:txBody>
                    <a:bodyPr/>
                    <a:lstStyle/>
                    <a:p>
                      <a:pPr algn="ctr" fontAlgn="ctr"/>
                      <a:r>
                        <a:rPr lang="fr-FR" sz="800" u="none" strike="noStrike" dirty="0">
                          <a:effectLst/>
                        </a:rPr>
                        <a:t>11</a:t>
                      </a:r>
                      <a:endParaRPr lang="fr-FR" sz="800" b="1" i="0" u="none" strike="noStrike" dirty="0">
                        <a:solidFill>
                          <a:srgbClr val="000000"/>
                        </a:solidFill>
                        <a:effectLst/>
                        <a:latin typeface="Calibri"/>
                      </a:endParaRPr>
                    </a:p>
                  </a:txBody>
                  <a:tcPr marL="3988" marR="3988" marT="3988" marB="0" anchor="ctr"/>
                </a:tc>
                <a:tc>
                  <a:txBody>
                    <a:bodyPr/>
                    <a:lstStyle/>
                    <a:p>
                      <a:pPr algn="ctr" fontAlgn="ctr"/>
                      <a:r>
                        <a:rPr lang="fr-FR" sz="800" u="none" strike="noStrike">
                          <a:effectLst/>
                        </a:rPr>
                        <a:t>12</a:t>
                      </a:r>
                      <a:endParaRPr lang="fr-FR" sz="800" b="1"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13</a:t>
                      </a:r>
                      <a:endParaRPr lang="fr-FR" sz="800" b="1"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14</a:t>
                      </a:r>
                      <a:endParaRPr lang="fr-FR" sz="800" b="1"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15</a:t>
                      </a:r>
                      <a:endParaRPr lang="fr-FR" sz="800" b="1"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16</a:t>
                      </a:r>
                      <a:endParaRPr lang="fr-FR" sz="800" b="1"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17</a:t>
                      </a:r>
                      <a:endParaRPr lang="fr-FR" sz="800" b="1"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18</a:t>
                      </a:r>
                      <a:endParaRPr lang="fr-FR" sz="800" b="1"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19</a:t>
                      </a:r>
                      <a:endParaRPr lang="fr-FR" sz="800" b="1" i="0" u="none" strike="noStrike">
                        <a:solidFill>
                          <a:srgbClr val="000000"/>
                        </a:solidFill>
                        <a:effectLst/>
                        <a:latin typeface="Calibri"/>
                      </a:endParaRPr>
                    </a:p>
                  </a:txBody>
                  <a:tcPr marL="3988" marR="3988" marT="3988" marB="0" anchor="ctr"/>
                </a:tc>
              </a:tr>
              <a:tr h="305749">
                <a:tc>
                  <a:txBody>
                    <a:bodyPr/>
                    <a:lstStyle/>
                    <a:p>
                      <a:pPr algn="ctr" fontAlgn="ctr"/>
                      <a:r>
                        <a:rPr lang="fr-FR" sz="500" u="none" strike="noStrike">
                          <a:effectLst/>
                        </a:rPr>
                        <a:t>1</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Bas</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Philippe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CD</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Canton de Villedieu-les-Poêles</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membre de droit</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ctr"/>
                </a:tc>
                <a:tc>
                  <a:txBody>
                    <a:bodyPr/>
                    <a:lstStyle/>
                    <a:p>
                      <a:pPr algn="ctr" fontAlgn="ctr"/>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r>
              <a:tr h="203832">
                <a:tc>
                  <a:txBody>
                    <a:bodyPr/>
                    <a:lstStyle/>
                    <a:p>
                      <a:pPr algn="ctr" fontAlgn="ctr"/>
                      <a:r>
                        <a:rPr lang="fr-FR" sz="500" u="none" strike="noStrike">
                          <a:effectLst/>
                        </a:rPr>
                        <a:t>2</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Bisson</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Jean-Claude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ATLVS</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dirty="0">
                          <a:effectLst/>
                        </a:rPr>
                        <a:t>Président d'association</a:t>
                      </a:r>
                      <a:endParaRPr lang="fr-FR" sz="800" b="0" i="0" u="none" strike="noStrike" dirty="0">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x</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ctr" fontAlgn="ctr"/>
                      <a:r>
                        <a:rPr lang="fr-FR" sz="800" u="none" strike="noStrike">
                          <a:effectLst/>
                        </a:rPr>
                        <a:t>x</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ctr"/>
                      <a:r>
                        <a:rPr lang="fr-FR" sz="800" u="none" strike="noStrike">
                          <a:effectLst/>
                        </a:rPr>
                        <a:t>x</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r>
              <a:tr h="102473">
                <a:tc>
                  <a:txBody>
                    <a:bodyPr/>
                    <a:lstStyle/>
                    <a:p>
                      <a:pPr algn="ctr" fontAlgn="ctr"/>
                      <a:r>
                        <a:rPr lang="fr-FR" sz="500" u="none" strike="noStrike">
                          <a:effectLst/>
                        </a:rPr>
                        <a:t>3</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Brionne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Jacky</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président</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ctr"/>
                </a:tc>
                <a:tc>
                  <a:txBody>
                    <a:bodyPr/>
                    <a:lstStyle/>
                    <a:p>
                      <a:pPr algn="ctr" fontAlgn="ctr"/>
                      <a:r>
                        <a:rPr lang="fr-FR" sz="800" u="none" strike="noStrike" dirty="0">
                          <a:effectLst/>
                        </a:rPr>
                        <a:t>x</a:t>
                      </a:r>
                      <a:endParaRPr lang="fr-FR" sz="800" b="0" i="0" u="none" strike="noStrike" dirty="0">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x</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x</a:t>
                      </a:r>
                      <a:endParaRPr lang="fr-FR" sz="800" b="0" i="0" u="none" strike="noStrike">
                        <a:solidFill>
                          <a:srgbClr val="000000"/>
                        </a:solidFill>
                        <a:effectLst/>
                        <a:latin typeface="Calibri"/>
                      </a:endParaRPr>
                    </a:p>
                  </a:txBody>
                  <a:tcPr marL="3988" marR="3988" marT="3988" marB="0" anchor="b"/>
                </a:tc>
              </a:tr>
              <a:tr h="203832">
                <a:tc>
                  <a:txBody>
                    <a:bodyPr/>
                    <a:lstStyle/>
                    <a:p>
                      <a:pPr algn="ctr" fontAlgn="ctr"/>
                      <a:r>
                        <a:rPr lang="fr-FR" sz="500" u="none" strike="noStrike">
                          <a:effectLst/>
                        </a:rPr>
                        <a:t>4</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 l'abbé</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Le Cam</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Fabien </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EC</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Eglise Catholique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membre de droit</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r>
              <a:tr h="203832">
                <a:tc>
                  <a:txBody>
                    <a:bodyPr/>
                    <a:lstStyle/>
                    <a:p>
                      <a:pPr algn="ctr" fontAlgn="ctr"/>
                      <a:r>
                        <a:rPr lang="fr-FR" sz="500" u="none" strike="noStrike">
                          <a:effectLst/>
                        </a:rPr>
                        <a:t>5</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Heurtaux</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Jean-Claude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CD</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Quettreville-sur-Sienne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membre de droit</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r>
              <a:tr h="203832">
                <a:tc>
                  <a:txBody>
                    <a:bodyPr/>
                    <a:lstStyle/>
                    <a:p>
                      <a:pPr algn="ctr" fontAlgn="ctr"/>
                      <a:r>
                        <a:rPr lang="fr-FR" sz="500" u="none" strike="noStrike">
                          <a:effectLst/>
                        </a:rPr>
                        <a:t>6</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Mme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Cueff</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Marie-Thérèse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secrétaire-adjointe</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x</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b"/>
                </a:tc>
                <a:tc>
                  <a:txBody>
                    <a:bodyPr/>
                    <a:lstStyle/>
                    <a:p>
                      <a:pPr algn="ctr" fontAlgn="ctr"/>
                      <a:r>
                        <a:rPr lang="fr-FR" sz="800" u="none" strike="noStrike">
                          <a:effectLst/>
                        </a:rPr>
                        <a:t>x</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ctr" fontAlgn="ctr"/>
                      <a:r>
                        <a:rPr lang="fr-FR" sz="800" u="none" strike="noStrike">
                          <a:effectLst/>
                        </a:rPr>
                        <a:t>x</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r>
              <a:tr h="203832">
                <a:tc>
                  <a:txBody>
                    <a:bodyPr/>
                    <a:lstStyle/>
                    <a:p>
                      <a:pPr algn="ctr" fontAlgn="ctr"/>
                      <a:r>
                        <a:rPr lang="fr-FR" sz="500" u="none" strike="noStrike">
                          <a:effectLst/>
                        </a:rPr>
                        <a:t>7</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Daireaux </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Luc </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SHPN</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Président de la SHPN</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membre de droit</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r>
              <a:tr h="102473">
                <a:tc>
                  <a:txBody>
                    <a:bodyPr/>
                    <a:lstStyle/>
                    <a:p>
                      <a:pPr algn="ctr" fontAlgn="ctr"/>
                      <a:r>
                        <a:rPr lang="fr-FR" sz="500" u="none" strike="noStrike">
                          <a:effectLst/>
                        </a:rPr>
                        <a:t>8</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Gosselin</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Christian</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ctr" fontAlgn="ctr"/>
                      <a:r>
                        <a:rPr lang="fr-FR" sz="800" u="none" strike="noStrike">
                          <a:effectLst/>
                        </a:rPr>
                        <a:t>x</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r>
              <a:tr h="203832">
                <a:tc>
                  <a:txBody>
                    <a:bodyPr/>
                    <a:lstStyle/>
                    <a:p>
                      <a:pPr algn="ctr" fontAlgn="ctr"/>
                      <a:r>
                        <a:rPr lang="fr-FR" sz="500" u="none" strike="noStrike">
                          <a:effectLst/>
                        </a:rPr>
                        <a:t>9</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Guillou</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Jean-Yves</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vice-président</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ctr" fontAlgn="ctr"/>
                      <a:r>
                        <a:rPr lang="fr-FR" sz="800" u="none" strike="noStrike">
                          <a:effectLst/>
                        </a:rPr>
                        <a:t>x</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r>
              <a:tr h="305749">
                <a:tc>
                  <a:txBody>
                    <a:bodyPr/>
                    <a:lstStyle/>
                    <a:p>
                      <a:pPr algn="ctr" fontAlgn="ctr"/>
                      <a:r>
                        <a:rPr lang="fr-FR" sz="500" u="none" strike="noStrike">
                          <a:effectLst/>
                        </a:rPr>
                        <a:t>10</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Mme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Hédouin</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Maryse </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CD</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Canton de Quettreville-sur-Sienne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membre de droit</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r>
              <a:tr h="305749">
                <a:tc>
                  <a:txBody>
                    <a:bodyPr/>
                    <a:lstStyle/>
                    <a:p>
                      <a:pPr algn="ctr" fontAlgn="ctr"/>
                      <a:r>
                        <a:rPr lang="fr-FR" sz="500" u="none" strike="noStrike">
                          <a:effectLst/>
                        </a:rPr>
                        <a:t>11</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Bidot</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Jacky</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CBC</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Communauté du bocage coutançais</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membre de droit</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r>
              <a:tr h="102473">
                <a:tc>
                  <a:txBody>
                    <a:bodyPr/>
                    <a:lstStyle/>
                    <a:p>
                      <a:pPr algn="ctr" fontAlgn="ctr"/>
                      <a:r>
                        <a:rPr lang="fr-FR" sz="500" u="none" strike="noStrike">
                          <a:effectLst/>
                        </a:rPr>
                        <a:t>12</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Leblanc</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Edgar</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secrétaire </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dirty="0">
                          <a:effectLst/>
                        </a:rPr>
                        <a:t>x</a:t>
                      </a:r>
                      <a:endParaRPr lang="fr-FR" sz="800" b="0" i="0" u="none" strike="noStrike" dirty="0">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ctr" fontAlgn="ctr"/>
                      <a:r>
                        <a:rPr lang="fr-FR" sz="800" u="none" strike="noStrike">
                          <a:effectLst/>
                        </a:rPr>
                        <a:t>x</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x</a:t>
                      </a:r>
                      <a:endParaRPr lang="fr-FR" sz="800" b="0" i="0" u="none" strike="noStrike">
                        <a:solidFill>
                          <a:srgbClr val="000000"/>
                        </a:solidFill>
                        <a:effectLst/>
                        <a:latin typeface="Calibri"/>
                      </a:endParaRPr>
                    </a:p>
                  </a:txBody>
                  <a:tcPr marL="3988" marR="3988" marT="3988" marB="0" anchor="b"/>
                </a:tc>
              </a:tr>
              <a:tr h="203832">
                <a:tc>
                  <a:txBody>
                    <a:bodyPr/>
                    <a:lstStyle/>
                    <a:p>
                      <a:pPr algn="ctr" fontAlgn="ctr"/>
                      <a:r>
                        <a:rPr lang="fr-FR" sz="500" u="none" strike="noStrike">
                          <a:effectLst/>
                        </a:rPr>
                        <a:t>13</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Lechevallier</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Pierre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ASE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Président d'association</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dirty="0">
                          <a:effectLst/>
                        </a:rPr>
                        <a:t>x</a:t>
                      </a:r>
                      <a:endParaRPr lang="fr-FR" sz="800" b="0" i="0" u="none" strike="noStrike" dirty="0">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ctr" fontAlgn="ctr"/>
                      <a:r>
                        <a:rPr lang="fr-FR" sz="800" u="none" strike="noStrike">
                          <a:effectLst/>
                        </a:rPr>
                        <a:t>x</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ctr"/>
                      <a:r>
                        <a:rPr lang="fr-FR" sz="800" u="none" strike="noStrike">
                          <a:effectLst/>
                        </a:rPr>
                        <a:t>x</a:t>
                      </a:r>
                      <a:endParaRPr lang="fr-FR" sz="800" b="0" i="0" u="none" strike="noStrike">
                        <a:solidFill>
                          <a:srgbClr val="000000"/>
                        </a:solidFill>
                        <a:effectLst/>
                        <a:latin typeface="Calibri"/>
                      </a:endParaRPr>
                    </a:p>
                  </a:txBody>
                  <a:tcPr marL="3988" marR="3988" marT="3988" marB="0" anchor="ctr"/>
                </a:tc>
              </a:tr>
              <a:tr h="305749">
                <a:tc>
                  <a:txBody>
                    <a:bodyPr/>
                    <a:lstStyle/>
                    <a:p>
                      <a:pPr algn="ctr" fontAlgn="ctr"/>
                      <a:r>
                        <a:rPr lang="fr-FR" sz="500" u="none" strike="noStrike">
                          <a:effectLst/>
                        </a:rPr>
                        <a:t>14</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Lefranc</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Daniel</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CBC</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Communauté du bocage coutançais</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membre de droit</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r>
              <a:tr h="305749">
                <a:tc>
                  <a:txBody>
                    <a:bodyPr/>
                    <a:lstStyle/>
                    <a:p>
                      <a:pPr algn="ctr" fontAlgn="ctr"/>
                      <a:r>
                        <a:rPr lang="fr-FR" sz="500" u="none" strike="noStrike">
                          <a:effectLst/>
                        </a:rPr>
                        <a:t>15</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Mme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Lemoine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Martine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CD</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Canton de Villedieu-les-Poêles</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membre de droit</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b"/>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r>
              <a:tr h="203832">
                <a:tc>
                  <a:txBody>
                    <a:bodyPr/>
                    <a:lstStyle/>
                    <a:p>
                      <a:pPr algn="ctr" fontAlgn="ctr"/>
                      <a:r>
                        <a:rPr lang="fr-FR" sz="500" u="none" strike="noStrike">
                          <a:effectLst/>
                        </a:rPr>
                        <a:t>16</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Mme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Mondin</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Colette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trésorière adjointe</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b"/>
                </a:tc>
                <a:tc>
                  <a:txBody>
                    <a:bodyPr/>
                    <a:lstStyle/>
                    <a:p>
                      <a:pPr algn="ctr" fontAlgn="ctr"/>
                      <a:r>
                        <a:rPr lang="fr-FR" sz="800" u="none" strike="noStrike">
                          <a:effectLst/>
                        </a:rPr>
                        <a:t>x</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x</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r>
              <a:tr h="102473">
                <a:tc>
                  <a:txBody>
                    <a:bodyPr/>
                    <a:lstStyle/>
                    <a:p>
                      <a:pPr algn="ctr" fontAlgn="ctr"/>
                      <a:r>
                        <a:rPr lang="fr-FR" sz="500" u="none" strike="noStrike">
                          <a:effectLst/>
                        </a:rPr>
                        <a:t>17</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Mme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Prudhomme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Catherine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bénévole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x</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x</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r>
              <a:tr h="305749">
                <a:tc>
                  <a:txBody>
                    <a:bodyPr/>
                    <a:lstStyle/>
                    <a:p>
                      <a:pPr algn="ctr" fontAlgn="ctr"/>
                      <a:r>
                        <a:rPr lang="fr-FR" sz="500" u="none" strike="noStrike">
                          <a:effectLst/>
                        </a:rPr>
                        <a:t>18</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Varin</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Charly</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IBV</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Intercom de Villedieu-les-Poêles</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membre de droit</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r>
              <a:tr h="203832">
                <a:tc>
                  <a:txBody>
                    <a:bodyPr/>
                    <a:lstStyle/>
                    <a:p>
                      <a:pPr algn="ctr" fontAlgn="ctr"/>
                      <a:r>
                        <a:rPr lang="fr-FR" sz="500" u="none" strike="noStrike">
                          <a:effectLst/>
                        </a:rPr>
                        <a:t>19</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Villaespesa</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Stéphane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SIAES</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Président du SIAES</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membre de droit</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Trésorier </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r>
              <a:tr h="407665">
                <a:tc>
                  <a:txBody>
                    <a:bodyPr/>
                    <a:lstStyle/>
                    <a:p>
                      <a:pPr algn="ctr" fontAlgn="ctr"/>
                      <a:r>
                        <a:rPr lang="fr-FR" sz="500" u="none" strike="noStrike">
                          <a:effectLst/>
                        </a:rPr>
                        <a:t>20</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Mme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Zalinski</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Dominique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IBV</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Intercom du bassin de Villedieu-les-Poêles</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titulaire</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membre de droit</a:t>
                      </a:r>
                      <a:endParaRPr lang="fr-FR" sz="800" b="0" i="0"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0"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0"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ctr" fontAlgn="ctr"/>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ctr"/>
                </a:tc>
                <a:tc>
                  <a:txBody>
                    <a:bodyPr/>
                    <a:lstStyle/>
                    <a:p>
                      <a:pPr algn="l" fontAlgn="b"/>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b"/>
                </a:tc>
                <a:tc>
                  <a:txBody>
                    <a:bodyPr/>
                    <a:lstStyle/>
                    <a:p>
                      <a:pPr algn="l" fontAlgn="b"/>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r>
              <a:tr h="305749">
                <a:tc>
                  <a:txBody>
                    <a:bodyPr/>
                    <a:lstStyle/>
                    <a:p>
                      <a:pPr algn="ctr" fontAlgn="ctr"/>
                      <a:r>
                        <a:rPr lang="fr-FR" sz="500" u="none" strike="noStrike">
                          <a:effectLst/>
                        </a:rPr>
                        <a:t>21</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Anterroches (d')</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Philippe</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CBC</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Communauté du bocage coutançais</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suppléant</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membre de droit</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1"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1"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1"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1"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1"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1"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1"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b"/>
                </a:tc>
              </a:tr>
              <a:tr h="203832">
                <a:tc>
                  <a:txBody>
                    <a:bodyPr/>
                    <a:lstStyle/>
                    <a:p>
                      <a:pPr algn="ctr" fontAlgn="ctr"/>
                      <a:r>
                        <a:rPr lang="fr-FR" sz="500" u="none" strike="noStrike">
                          <a:effectLst/>
                        </a:rPr>
                        <a:t>22</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 l'abbé</a:t>
                      </a:r>
                      <a:endParaRPr lang="fr-FR" sz="800" b="0" i="1" u="none" strike="noStrike">
                        <a:solidFill>
                          <a:srgbClr val="000000"/>
                        </a:solidFill>
                        <a:effectLst/>
                        <a:latin typeface="Calibri"/>
                      </a:endParaRPr>
                    </a:p>
                  </a:txBody>
                  <a:tcPr marL="3988" marR="3988" marT="3988" marB="0"/>
                </a:tc>
                <a:tc>
                  <a:txBody>
                    <a:bodyPr/>
                    <a:lstStyle/>
                    <a:p>
                      <a:pPr algn="l" fontAlgn="ctr"/>
                      <a:r>
                        <a:rPr lang="fr-FR" sz="800" u="none" strike="noStrike">
                          <a:effectLst/>
                        </a:rPr>
                        <a:t>Tchimbila</a:t>
                      </a:r>
                      <a:endParaRPr lang="fr-FR" sz="800" b="0" i="1" u="none" strike="noStrike">
                        <a:solidFill>
                          <a:srgbClr val="000000"/>
                        </a:solidFill>
                        <a:effectLst/>
                        <a:latin typeface="Calibri"/>
                      </a:endParaRPr>
                    </a:p>
                  </a:txBody>
                  <a:tcPr marL="3988" marR="3988" marT="3988" marB="0" anchor="ctr"/>
                </a:tc>
                <a:tc>
                  <a:txBody>
                    <a:bodyPr/>
                    <a:lstStyle/>
                    <a:p>
                      <a:pPr algn="l" fontAlgn="ctr"/>
                      <a:r>
                        <a:rPr lang="fr-FR" sz="800" u="none" strike="noStrike">
                          <a:effectLst/>
                        </a:rPr>
                        <a:t>Bruno</a:t>
                      </a:r>
                      <a:endParaRPr lang="fr-FR" sz="800" b="0" i="1"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EC</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Eglise Catholique</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suppléant</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membre de droit</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1" u="none" strike="noStrike">
                        <a:solidFill>
                          <a:srgbClr val="EEECE1"/>
                        </a:solidFill>
                        <a:effectLst/>
                        <a:latin typeface="Calibri"/>
                      </a:endParaRPr>
                    </a:p>
                  </a:txBody>
                  <a:tcPr marL="3988" marR="3988" marT="3988" marB="0"/>
                </a:tc>
                <a:tc>
                  <a:txBody>
                    <a:bodyPr/>
                    <a:lstStyle/>
                    <a:p>
                      <a:pPr algn="l" fontAlgn="ctr"/>
                      <a:r>
                        <a:rPr lang="fr-FR" sz="800" u="none" strike="noStrike">
                          <a:effectLst/>
                        </a:rPr>
                        <a:t> </a:t>
                      </a:r>
                      <a:endParaRPr lang="fr-FR" sz="800" b="0" i="1" u="none" strike="noStrike">
                        <a:solidFill>
                          <a:srgbClr val="EEECE1"/>
                        </a:solidFill>
                        <a:effectLst/>
                        <a:latin typeface="Calibri"/>
                      </a:endParaRPr>
                    </a:p>
                  </a:txBody>
                  <a:tcPr marL="3988" marR="3988" marT="3988" marB="0" anchor="ctr"/>
                </a:tc>
                <a:tc>
                  <a:txBody>
                    <a:bodyPr/>
                    <a:lstStyle/>
                    <a:p>
                      <a:pPr algn="l" fontAlgn="ctr"/>
                      <a:r>
                        <a:rPr lang="fr-FR" sz="800" u="none" strike="noStrike">
                          <a:effectLst/>
                        </a:rPr>
                        <a:t> </a:t>
                      </a:r>
                      <a:endParaRPr lang="fr-FR" sz="800" b="0" i="1" u="none" strike="noStrike">
                        <a:solidFill>
                          <a:srgbClr val="EEECE1"/>
                        </a:solidFill>
                        <a:effectLst/>
                        <a:latin typeface="Calibri"/>
                      </a:endParaRPr>
                    </a:p>
                  </a:txBody>
                  <a:tcPr marL="3988" marR="3988" marT="3988" marB="0" anchor="ctr"/>
                </a:tc>
                <a:tc>
                  <a:txBody>
                    <a:bodyPr/>
                    <a:lstStyle/>
                    <a:p>
                      <a:pPr algn="l" fontAlgn="ctr"/>
                      <a:r>
                        <a:rPr lang="fr-FR" sz="800" u="none" strike="noStrike">
                          <a:effectLst/>
                        </a:rPr>
                        <a:t> </a:t>
                      </a:r>
                      <a:endParaRPr lang="fr-FR" sz="800" b="0" i="1" u="none" strike="noStrike">
                        <a:solidFill>
                          <a:srgbClr val="EEECE1"/>
                        </a:solidFill>
                        <a:effectLst/>
                        <a:latin typeface="Calibri"/>
                      </a:endParaRPr>
                    </a:p>
                  </a:txBody>
                  <a:tcPr marL="3988" marR="3988" marT="3988" marB="0" anchor="ctr"/>
                </a:tc>
                <a:tc>
                  <a:txBody>
                    <a:bodyPr/>
                    <a:lstStyle/>
                    <a:p>
                      <a:pPr algn="l" fontAlgn="ctr"/>
                      <a:r>
                        <a:rPr lang="fr-FR" sz="800" u="none" strike="noStrike">
                          <a:effectLst/>
                        </a:rPr>
                        <a:t> </a:t>
                      </a:r>
                      <a:endParaRPr lang="fr-FR" sz="800" b="0" i="1" u="none" strike="noStrike">
                        <a:solidFill>
                          <a:srgbClr val="EEECE1"/>
                        </a:solidFill>
                        <a:effectLst/>
                        <a:latin typeface="Calibri"/>
                      </a:endParaRPr>
                    </a:p>
                  </a:txBody>
                  <a:tcPr marL="3988" marR="3988" marT="3988" marB="0" anchor="ctr"/>
                </a:tc>
                <a:tc>
                  <a:txBody>
                    <a:bodyPr/>
                    <a:lstStyle/>
                    <a:p>
                      <a:pPr algn="l" fontAlgn="ctr"/>
                      <a:r>
                        <a:rPr lang="fr-FR" sz="800" u="none" strike="noStrike">
                          <a:effectLst/>
                        </a:rPr>
                        <a:t> </a:t>
                      </a:r>
                      <a:endParaRPr lang="fr-FR" sz="800" b="0" i="1" u="none" strike="noStrike">
                        <a:solidFill>
                          <a:srgbClr val="EEECE1"/>
                        </a:solidFill>
                        <a:effectLst/>
                        <a:latin typeface="Calibri"/>
                      </a:endParaRPr>
                    </a:p>
                  </a:txBody>
                  <a:tcPr marL="3988" marR="3988" marT="3988" marB="0" anchor="ctr"/>
                </a:tc>
                <a:tc>
                  <a:txBody>
                    <a:bodyPr/>
                    <a:lstStyle/>
                    <a:p>
                      <a:pPr algn="l" fontAlgn="ctr"/>
                      <a:r>
                        <a:rPr lang="fr-FR" sz="800" u="none" strike="noStrike">
                          <a:effectLst/>
                        </a:rPr>
                        <a:t> </a:t>
                      </a:r>
                      <a:endParaRPr lang="fr-FR" sz="800" b="0" i="1" u="none" strike="noStrike">
                        <a:solidFill>
                          <a:srgbClr val="EEECE1"/>
                        </a:solidFill>
                        <a:effectLst/>
                        <a:latin typeface="Calibri"/>
                      </a:endParaRPr>
                    </a:p>
                  </a:txBody>
                  <a:tcPr marL="3988" marR="3988" marT="3988" marB="0" anchor="ctr"/>
                </a:tc>
                <a:tc>
                  <a:txBody>
                    <a:bodyPr/>
                    <a:lstStyle/>
                    <a:p>
                      <a:pPr algn="l" fontAlgn="ctr"/>
                      <a:r>
                        <a:rPr lang="fr-FR" sz="800" u="none" strike="noStrike">
                          <a:effectLst/>
                        </a:rPr>
                        <a:t> </a:t>
                      </a:r>
                      <a:endParaRPr lang="fr-FR" sz="800" b="0" i="1" u="none" strike="noStrike">
                        <a:solidFill>
                          <a:srgbClr val="000000"/>
                        </a:solidFill>
                        <a:effectLst/>
                        <a:latin typeface="Calibri"/>
                      </a:endParaRPr>
                    </a:p>
                  </a:txBody>
                  <a:tcPr marL="3988" marR="3988" marT="3988" marB="0" anchor="ctr"/>
                </a:tc>
                <a:tc>
                  <a:txBody>
                    <a:bodyPr/>
                    <a:lstStyle/>
                    <a:p>
                      <a:pPr algn="l" fontAlgn="ctr"/>
                      <a:r>
                        <a:rPr lang="fr-FR" sz="800" u="none" strike="noStrike">
                          <a:effectLst/>
                        </a:rPr>
                        <a:t> </a:t>
                      </a:r>
                      <a:endParaRPr lang="fr-FR" sz="800" b="0" i="1" u="none" strike="noStrike">
                        <a:solidFill>
                          <a:srgbClr val="000000"/>
                        </a:solidFill>
                        <a:effectLst/>
                        <a:latin typeface="Calibri"/>
                      </a:endParaRPr>
                    </a:p>
                  </a:txBody>
                  <a:tcPr marL="3988" marR="3988" marT="3988" marB="0" anchor="ctr"/>
                </a:tc>
                <a:tc>
                  <a:txBody>
                    <a:bodyPr/>
                    <a:lstStyle/>
                    <a:p>
                      <a:pPr algn="l" fontAlgn="ctr"/>
                      <a:r>
                        <a:rPr lang="fr-FR" sz="800" u="none" strike="noStrike">
                          <a:effectLst/>
                        </a:rPr>
                        <a:t> </a:t>
                      </a:r>
                      <a:endParaRPr lang="fr-FR" sz="800" b="0" i="1" u="none" strike="noStrike">
                        <a:solidFill>
                          <a:srgbClr val="000000"/>
                        </a:solidFill>
                        <a:effectLst/>
                        <a:latin typeface="Calibri"/>
                      </a:endParaRPr>
                    </a:p>
                  </a:txBody>
                  <a:tcPr marL="3988" marR="3988" marT="3988" marB="0" anchor="ctr"/>
                </a:tc>
                <a:tc>
                  <a:txBody>
                    <a:bodyPr/>
                    <a:lstStyle/>
                    <a:p>
                      <a:pPr algn="l" fontAlgn="ctr"/>
                      <a:r>
                        <a:rPr lang="fr-FR" sz="800" u="none" strike="noStrike">
                          <a:effectLst/>
                        </a:rPr>
                        <a:t> </a:t>
                      </a:r>
                      <a:endParaRPr lang="fr-FR" sz="800" b="0" i="1" u="none" strike="noStrike">
                        <a:solidFill>
                          <a:srgbClr val="000000"/>
                        </a:solidFill>
                        <a:effectLst/>
                        <a:latin typeface="Calibri"/>
                      </a:endParaRPr>
                    </a:p>
                  </a:txBody>
                  <a:tcPr marL="3988" marR="3988" marT="3988" marB="0" anchor="ctr"/>
                </a:tc>
              </a:tr>
              <a:tr h="203832">
                <a:tc>
                  <a:txBody>
                    <a:bodyPr/>
                    <a:lstStyle/>
                    <a:p>
                      <a:pPr algn="ctr" fontAlgn="ctr"/>
                      <a:r>
                        <a:rPr lang="fr-FR" sz="500" u="none" strike="noStrike">
                          <a:effectLst/>
                        </a:rPr>
                        <a:t>23</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M</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Valdelièvre</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François</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Président d'association</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suppléant</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1" u="none" strike="noStrike">
                        <a:solidFill>
                          <a:srgbClr val="000000"/>
                        </a:solidFill>
                        <a:effectLst/>
                        <a:latin typeface="Calibri"/>
                      </a:endParaRPr>
                    </a:p>
                  </a:txBody>
                  <a:tcPr marL="3988" marR="3988" marT="3988" marB="0"/>
                </a:tc>
                <a:tc>
                  <a:txBody>
                    <a:bodyPr/>
                    <a:lstStyle/>
                    <a:p>
                      <a:pPr algn="ctr" fontAlgn="ctr"/>
                      <a:r>
                        <a:rPr lang="fr-FR" sz="800" u="none" strike="noStrike">
                          <a:effectLst/>
                        </a:rPr>
                        <a:t> </a:t>
                      </a:r>
                      <a:endParaRPr lang="fr-FR" sz="800" b="0" i="1" u="none" strike="noStrike">
                        <a:solidFill>
                          <a:srgbClr val="000000"/>
                        </a:solidFill>
                        <a:effectLst/>
                        <a:latin typeface="Calibri"/>
                      </a:endParaRPr>
                    </a:p>
                  </a:txBody>
                  <a:tcPr marL="3988" marR="3988" marT="3988" marB="0" anchor="ctr"/>
                </a:tc>
                <a:tc>
                  <a:txBody>
                    <a:bodyPr/>
                    <a:lstStyle/>
                    <a:p>
                      <a:pPr algn="ctr" fontAlgn="ctr"/>
                      <a:r>
                        <a:rPr lang="fr-FR" sz="800" u="none" strike="noStrike">
                          <a:effectLst/>
                        </a:rPr>
                        <a:t> </a:t>
                      </a:r>
                      <a:endParaRPr lang="fr-FR" sz="800" b="0" i="1"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1"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1" u="none" strike="noStrike">
                        <a:solidFill>
                          <a:srgbClr val="000000"/>
                        </a:solidFill>
                        <a:effectLst/>
                        <a:latin typeface="Calibri"/>
                      </a:endParaRPr>
                    </a:p>
                  </a:txBody>
                  <a:tcPr marL="3988" marR="3988" marT="3988" marB="0" anchor="b"/>
                </a:tc>
                <a:tc>
                  <a:txBody>
                    <a:bodyPr/>
                    <a:lstStyle/>
                    <a:p>
                      <a:pPr algn="ctr" fontAlgn="ctr"/>
                      <a:r>
                        <a:rPr lang="fr-FR" sz="800" u="none" strike="noStrike">
                          <a:effectLst/>
                        </a:rPr>
                        <a:t>x</a:t>
                      </a:r>
                      <a:endParaRPr lang="fr-FR" sz="800" b="0" i="1" u="none" strike="noStrike">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ctr"/>
                      <a:r>
                        <a:rPr lang="fr-FR" sz="800" u="none" strike="noStrike" dirty="0">
                          <a:effectLst/>
                        </a:rPr>
                        <a:t>x</a:t>
                      </a:r>
                      <a:endParaRPr lang="fr-FR" sz="800" b="0" i="1" u="none" strike="noStrike" dirty="0">
                        <a:solidFill>
                          <a:srgbClr val="000000"/>
                        </a:solidFill>
                        <a:effectLst/>
                        <a:latin typeface="Calibri"/>
                      </a:endParaRPr>
                    </a:p>
                  </a:txBody>
                  <a:tcPr marL="3988" marR="3988" marT="3988" marB="0" anchor="ctr"/>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b"/>
                </a:tc>
              </a:tr>
              <a:tr h="203832">
                <a:tc>
                  <a:txBody>
                    <a:bodyPr/>
                    <a:lstStyle/>
                    <a:p>
                      <a:pPr algn="ctr" fontAlgn="ctr"/>
                      <a:r>
                        <a:rPr lang="fr-FR" sz="500" u="none" strike="noStrike">
                          <a:effectLst/>
                        </a:rPr>
                        <a:t>24</a:t>
                      </a:r>
                      <a:endParaRPr lang="fr-FR" sz="500" b="0" i="0" u="none" strike="noStrike">
                        <a:solidFill>
                          <a:srgbClr val="000000"/>
                        </a:solidFill>
                        <a:effectLst/>
                        <a:latin typeface="Calibri"/>
                      </a:endParaRPr>
                    </a:p>
                  </a:txBody>
                  <a:tcPr marL="3988" marR="3988" marT="3988" marB="0" anchor="ctr"/>
                </a:tc>
                <a:tc>
                  <a:txBody>
                    <a:bodyPr/>
                    <a:lstStyle/>
                    <a:p>
                      <a:pPr algn="l" fontAlgn="t"/>
                      <a:r>
                        <a:rPr lang="fr-FR" sz="800" u="none" strike="noStrike">
                          <a:effectLst/>
                        </a:rPr>
                        <a:t> </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Macé</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Daniel</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IBV</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membre de droit</a:t>
                      </a:r>
                      <a:endParaRPr lang="fr-FR" sz="800" b="0" i="1" u="none" strike="noStrike">
                        <a:solidFill>
                          <a:srgbClr val="000000"/>
                        </a:solidFill>
                        <a:effectLst/>
                        <a:latin typeface="Calibri"/>
                      </a:endParaRPr>
                    </a:p>
                  </a:txBody>
                  <a:tcPr marL="3988" marR="3988" marT="3988" marB="0"/>
                </a:tc>
                <a:tc>
                  <a:txBody>
                    <a:bodyPr/>
                    <a:lstStyle/>
                    <a:p>
                      <a:pPr algn="l" fontAlgn="t"/>
                      <a:r>
                        <a:rPr lang="fr-FR" sz="800" u="none" strike="noStrike">
                          <a:effectLst/>
                        </a:rPr>
                        <a:t> </a:t>
                      </a:r>
                      <a:endParaRPr lang="fr-FR" sz="800" b="0" i="1" u="none" strike="noStrike">
                        <a:solidFill>
                          <a:srgbClr val="000000"/>
                        </a:solidFill>
                        <a:effectLst/>
                        <a:latin typeface="Calibri"/>
                      </a:endParaRPr>
                    </a:p>
                  </a:txBody>
                  <a:tcPr marL="3988" marR="3988" marT="3988" marB="0"/>
                </a:tc>
                <a:tc>
                  <a:txBody>
                    <a:bodyPr/>
                    <a:lstStyle/>
                    <a:p>
                      <a:pPr algn="l" fontAlgn="b"/>
                      <a:r>
                        <a:rPr lang="fr-FR" sz="800" u="none" strike="noStrike">
                          <a:effectLst/>
                        </a:rPr>
                        <a:t> </a:t>
                      </a:r>
                      <a:endParaRPr lang="fr-FR" sz="800" b="0" i="1"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1"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1"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1"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1"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1"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a:effectLst/>
                        </a:rPr>
                        <a:t> </a:t>
                      </a:r>
                      <a:endParaRPr lang="fr-FR" sz="800" b="0" i="0" u="none" strike="noStrike">
                        <a:solidFill>
                          <a:srgbClr val="000000"/>
                        </a:solidFill>
                        <a:effectLst/>
                        <a:latin typeface="Calibri"/>
                      </a:endParaRPr>
                    </a:p>
                  </a:txBody>
                  <a:tcPr marL="3988" marR="3988" marT="3988" marB="0" anchor="b"/>
                </a:tc>
                <a:tc>
                  <a:txBody>
                    <a:bodyPr/>
                    <a:lstStyle/>
                    <a:p>
                      <a:pPr algn="l" fontAlgn="b"/>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b"/>
                </a:tc>
                <a:tc>
                  <a:txBody>
                    <a:bodyPr/>
                    <a:lstStyle/>
                    <a:p>
                      <a:pPr algn="l" fontAlgn="b"/>
                      <a:r>
                        <a:rPr lang="fr-FR" sz="800" u="none" strike="noStrike" dirty="0">
                          <a:effectLst/>
                        </a:rPr>
                        <a:t> </a:t>
                      </a:r>
                      <a:endParaRPr lang="fr-FR" sz="800" b="0" i="0" u="none" strike="noStrike" dirty="0">
                        <a:solidFill>
                          <a:srgbClr val="000000"/>
                        </a:solidFill>
                        <a:effectLst/>
                        <a:latin typeface="Calibri"/>
                      </a:endParaRPr>
                    </a:p>
                  </a:txBody>
                  <a:tcPr marL="3988" marR="3988" marT="3988" marB="0" anchor="b"/>
                </a:tc>
              </a:tr>
            </a:tbl>
          </a:graphicData>
        </a:graphic>
      </p:graphicFrame>
    </p:spTree>
    <p:extLst>
      <p:ext uri="{BB962C8B-B14F-4D97-AF65-F5344CB8AC3E}">
        <p14:creationId xmlns:p14="http://schemas.microsoft.com/office/powerpoint/2010/main" val="1593250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Administrateurs bénévoles</a:t>
            </a:r>
            <a:endParaRPr lang="fr-FR" dirty="0"/>
          </a:p>
        </p:txBody>
      </p:sp>
      <p:sp>
        <p:nvSpPr>
          <p:cNvPr id="7" name="Espace réservé du texte 6"/>
          <p:cNvSpPr>
            <a:spLocks noGrp="1"/>
          </p:cNvSpPr>
          <p:nvPr>
            <p:ph type="body" idx="1"/>
          </p:nvPr>
        </p:nvSpPr>
        <p:spPr/>
        <p:txBody>
          <a:bodyPr>
            <a:normAutofit fontScale="92500" lnSpcReduction="20000"/>
          </a:bodyPr>
          <a:lstStyle/>
          <a:p>
            <a:r>
              <a:rPr lang="fr-FR" dirty="0" smtClean="0"/>
              <a:t>Démissionnaires ou ne renouvelant pas un mandat : </a:t>
            </a:r>
            <a:endParaRPr lang="fr-FR" dirty="0"/>
          </a:p>
        </p:txBody>
      </p:sp>
      <p:sp>
        <p:nvSpPr>
          <p:cNvPr id="8" name="Espace réservé du contenu 7"/>
          <p:cNvSpPr>
            <a:spLocks noGrp="1"/>
          </p:cNvSpPr>
          <p:nvPr>
            <p:ph sz="half" idx="2"/>
          </p:nvPr>
        </p:nvSpPr>
        <p:spPr/>
        <p:txBody>
          <a:bodyPr/>
          <a:lstStyle/>
          <a:p>
            <a:r>
              <a:rPr lang="fr-FR" dirty="0" smtClean="0"/>
              <a:t>Leblanc (Edgar)</a:t>
            </a:r>
          </a:p>
          <a:p>
            <a:r>
              <a:rPr lang="fr-FR" dirty="0" smtClean="0"/>
              <a:t>Villaespesa (Stéphane)</a:t>
            </a:r>
            <a:endParaRPr lang="fr-FR" dirty="0"/>
          </a:p>
        </p:txBody>
      </p:sp>
      <p:sp>
        <p:nvSpPr>
          <p:cNvPr id="9" name="Espace réservé du texte 8"/>
          <p:cNvSpPr>
            <a:spLocks noGrp="1"/>
          </p:cNvSpPr>
          <p:nvPr>
            <p:ph type="body" sz="quarter" idx="3"/>
          </p:nvPr>
        </p:nvSpPr>
        <p:spPr/>
        <p:txBody>
          <a:bodyPr/>
          <a:lstStyle/>
          <a:p>
            <a:r>
              <a:rPr lang="fr-FR" dirty="0" smtClean="0"/>
              <a:t>Sortants : </a:t>
            </a:r>
            <a:endParaRPr lang="fr-FR" dirty="0"/>
          </a:p>
        </p:txBody>
      </p:sp>
      <p:sp>
        <p:nvSpPr>
          <p:cNvPr id="10" name="Espace réservé du contenu 9"/>
          <p:cNvSpPr>
            <a:spLocks noGrp="1"/>
          </p:cNvSpPr>
          <p:nvPr>
            <p:ph sz="quarter" idx="4"/>
          </p:nvPr>
        </p:nvSpPr>
        <p:spPr/>
        <p:txBody>
          <a:bodyPr/>
          <a:lstStyle/>
          <a:p>
            <a:r>
              <a:rPr lang="fr-FR" dirty="0" smtClean="0"/>
              <a:t>Brionne (Jacky)</a:t>
            </a:r>
          </a:p>
          <a:p>
            <a:r>
              <a:rPr lang="fr-FR" dirty="0" err="1" smtClean="0"/>
              <a:t>Lechevallier</a:t>
            </a:r>
            <a:r>
              <a:rPr lang="fr-FR" dirty="0" smtClean="0"/>
              <a:t> (Pierre)</a:t>
            </a:r>
          </a:p>
          <a:p>
            <a:endParaRPr lang="fr-FR" dirty="0"/>
          </a:p>
        </p:txBody>
      </p:sp>
    </p:spTree>
    <p:extLst>
      <p:ext uri="{BB962C8B-B14F-4D97-AF65-F5344CB8AC3E}">
        <p14:creationId xmlns:p14="http://schemas.microsoft.com/office/powerpoint/2010/main" val="4026088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Ce à quoi nous n’avons pas participé</a:t>
            </a:r>
            <a:endParaRPr lang="fr-FR" dirty="0"/>
          </a:p>
        </p:txBody>
      </p:sp>
      <p:sp>
        <p:nvSpPr>
          <p:cNvPr id="3" name="Espace réservé du contenu 2"/>
          <p:cNvSpPr>
            <a:spLocks noGrp="1"/>
          </p:cNvSpPr>
          <p:nvPr>
            <p:ph sz="half" idx="1"/>
          </p:nvPr>
        </p:nvSpPr>
        <p:spPr/>
        <p:txBody>
          <a:bodyPr>
            <a:normAutofit fontScale="92500" lnSpcReduction="20000"/>
          </a:bodyPr>
          <a:lstStyle/>
          <a:p>
            <a:r>
              <a:rPr lang="fr-FR" dirty="0" smtClean="0"/>
              <a:t>Journées des moulins (19-20 juin) = partie remise avec monsieur Léger ;</a:t>
            </a:r>
          </a:p>
          <a:p>
            <a:r>
              <a:rPr lang="fr-FR" dirty="0" smtClean="0"/>
              <a:t>Journée des clochers (21 mai);</a:t>
            </a:r>
          </a:p>
          <a:p>
            <a:r>
              <a:rPr lang="fr-FR" dirty="0" smtClean="0"/>
              <a:t>Pierres en lumière (19 mai);</a:t>
            </a:r>
          </a:p>
          <a:p>
            <a:r>
              <a:rPr lang="fr-FR" dirty="0" smtClean="0"/>
              <a:t>Rencontres des acteurs du patrimoine de la Manche (8-10 juin);</a:t>
            </a:r>
          </a:p>
          <a:p>
            <a:r>
              <a:rPr lang="fr-FR" dirty="0" smtClean="0"/>
              <a:t>Journées du patrimoine de pays (16-17 juin)</a:t>
            </a:r>
            <a:endParaRPr lang="fr-FR" dirty="0"/>
          </a:p>
        </p:txBody>
      </p:sp>
      <p:sp>
        <p:nvSpPr>
          <p:cNvPr id="4" name="Espace réservé du contenu 3"/>
          <p:cNvSpPr>
            <a:spLocks noGrp="1"/>
          </p:cNvSpPr>
          <p:nvPr>
            <p:ph sz="half" idx="2"/>
          </p:nvPr>
        </p:nvSpPr>
        <p:spPr/>
        <p:txBody>
          <a:bodyPr>
            <a:normAutofit fontScale="92500" lnSpcReduction="20000"/>
          </a:bodyPr>
          <a:lstStyle/>
          <a:p>
            <a:endParaRPr lang="fr-FR"/>
          </a:p>
        </p:txBody>
      </p:sp>
    </p:spTree>
    <p:extLst>
      <p:ext uri="{BB962C8B-B14F-4D97-AF65-F5344CB8AC3E}">
        <p14:creationId xmlns:p14="http://schemas.microsoft.com/office/powerpoint/2010/main" val="3484174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re 4"/>
          <p:cNvSpPr>
            <a:spLocks noGrp="1"/>
          </p:cNvSpPr>
          <p:nvPr>
            <p:ph type="ctrTitle"/>
          </p:nvPr>
        </p:nvSpPr>
        <p:spPr/>
        <p:txBody>
          <a:bodyPr/>
          <a:lstStyle/>
          <a:p>
            <a:r>
              <a:rPr lang="fr-FR" dirty="0" smtClean="0"/>
              <a:t>Pour information</a:t>
            </a:r>
            <a:endParaRPr lang="fr-FR" dirty="0"/>
          </a:p>
        </p:txBody>
      </p:sp>
      <p:sp>
        <p:nvSpPr>
          <p:cNvPr id="6" name="Sous-titre 5"/>
          <p:cNvSpPr>
            <a:spLocks noGrp="1"/>
          </p:cNvSpPr>
          <p:nvPr>
            <p:ph type="subTitle" idx="1"/>
          </p:nvPr>
        </p:nvSpPr>
        <p:spPr/>
        <p:txBody>
          <a:bodyPr/>
          <a:lstStyle/>
          <a:p>
            <a:endParaRPr lang="fr-FR"/>
          </a:p>
        </p:txBody>
      </p:sp>
    </p:spTree>
    <p:extLst>
      <p:ext uri="{BB962C8B-B14F-4D97-AF65-F5344CB8AC3E}">
        <p14:creationId xmlns:p14="http://schemas.microsoft.com/office/powerpoint/2010/main" val="3167960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smtClean="0"/>
              <a:t>Précédente a</a:t>
            </a:r>
            <a:r>
              <a:rPr lang="fr-FR" dirty="0" smtClean="0"/>
              <a:t>ssemblée </a:t>
            </a:r>
            <a:r>
              <a:rPr lang="fr-FR" dirty="0" smtClean="0"/>
              <a:t>générale d’ASVPVS</a:t>
            </a:r>
            <a:endParaRPr lang="fr-FR" dirty="0"/>
          </a:p>
        </p:txBody>
      </p:sp>
      <p:sp>
        <p:nvSpPr>
          <p:cNvPr id="5" name="Espace réservé du texte 4"/>
          <p:cNvSpPr>
            <a:spLocks noGrp="1"/>
          </p:cNvSpPr>
          <p:nvPr>
            <p:ph sz="half" idx="1"/>
          </p:nvPr>
        </p:nvSpPr>
        <p:spPr/>
        <p:txBody>
          <a:bodyPr/>
          <a:lstStyle/>
          <a:p>
            <a:r>
              <a:rPr lang="fr-FR" dirty="0" smtClean="0"/>
              <a:t>Elle a eu lieu le 3 mars 2018 à Villedieu-les-Poêles-Rouffigny.</a:t>
            </a:r>
            <a:endParaRPr lang="fr-FR" dirty="0"/>
          </a:p>
          <a:p>
            <a:endParaRPr lang="fr-FR" dirty="0"/>
          </a:p>
        </p:txBody>
      </p:sp>
      <p:pic>
        <p:nvPicPr>
          <p:cNvPr id="2" name="Espace réservé du contenu 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612344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PETR Avranches-Villedieu-Granville</a:t>
            </a:r>
            <a:endParaRPr lang="fr-FR" dirty="0"/>
          </a:p>
        </p:txBody>
      </p:sp>
      <p:sp>
        <p:nvSpPr>
          <p:cNvPr id="5" name="Espace réservé du texte 4"/>
          <p:cNvSpPr>
            <a:spLocks noGrp="1"/>
          </p:cNvSpPr>
          <p:nvPr>
            <p:ph sz="half" idx="1"/>
          </p:nvPr>
        </p:nvSpPr>
        <p:spPr/>
        <p:txBody>
          <a:bodyPr/>
          <a:lstStyle/>
          <a:p>
            <a:r>
              <a:rPr lang="fr-FR" dirty="0" smtClean="0"/>
              <a:t>27 juin </a:t>
            </a:r>
          </a:p>
          <a:p>
            <a:r>
              <a:rPr lang="fr-FR" dirty="0" smtClean="0"/>
              <a:t>18 octobre</a:t>
            </a:r>
            <a:endParaRPr lang="fr-FR" dirty="0"/>
          </a:p>
        </p:txBody>
      </p:sp>
      <p:sp>
        <p:nvSpPr>
          <p:cNvPr id="2" name="Espace réservé du contenu 1"/>
          <p:cNvSpPr>
            <a:spLocks noGrp="1"/>
          </p:cNvSpPr>
          <p:nvPr>
            <p:ph sz="half" idx="2"/>
          </p:nvPr>
        </p:nvSpPr>
        <p:spPr/>
        <p:txBody>
          <a:bodyPr/>
          <a:lstStyle/>
          <a:p>
            <a:endParaRPr lang="fr-FR" dirty="0"/>
          </a:p>
        </p:txBody>
      </p:sp>
    </p:spTree>
    <p:extLst>
      <p:ext uri="{BB962C8B-B14F-4D97-AF65-F5344CB8AC3E}">
        <p14:creationId xmlns:p14="http://schemas.microsoft.com/office/powerpoint/2010/main" val="3543367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Hôpital-hospice de Percy: 29 mai</a:t>
            </a:r>
            <a:endParaRPr lang="fr-FR" dirty="0"/>
          </a:p>
        </p:txBody>
      </p:sp>
      <p:sp>
        <p:nvSpPr>
          <p:cNvPr id="5" name="Espace réservé du texte 4"/>
          <p:cNvSpPr>
            <a:spLocks noGrp="1"/>
          </p:cNvSpPr>
          <p:nvPr>
            <p:ph sz="half" idx="1"/>
          </p:nvPr>
        </p:nvSpPr>
        <p:spPr/>
        <p:txBody>
          <a:bodyPr/>
          <a:lstStyle/>
          <a:p>
            <a:pPr marL="0" indent="0">
              <a:buNone/>
            </a:pPr>
            <a:endParaRPr lang="fr-FR" dirty="0"/>
          </a:p>
        </p:txBody>
      </p:sp>
      <p:sp>
        <p:nvSpPr>
          <p:cNvPr id="7" name="Espace réservé du texte 6"/>
          <p:cNvSpPr>
            <a:spLocks noGrp="1"/>
          </p:cNvSpPr>
          <p:nvPr>
            <p:ph sz="half" idx="2"/>
          </p:nvPr>
        </p:nvSpPr>
        <p:spPr/>
        <p:txBody>
          <a:bodyPr/>
          <a:lstStyle/>
          <a:p>
            <a:pPr marL="0" indent="0">
              <a:buNone/>
            </a:pPr>
            <a:endParaRPr lang="fr-FR" dirty="0"/>
          </a:p>
        </p:txBody>
      </p:sp>
    </p:spTree>
    <p:extLst>
      <p:ext uri="{BB962C8B-B14F-4D97-AF65-F5344CB8AC3E}">
        <p14:creationId xmlns:p14="http://schemas.microsoft.com/office/powerpoint/2010/main" val="22357172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smtClean="0"/>
              <a:t>Projet patrimonial : Percy-en-Normandie : Gabriel Bossard</a:t>
            </a:r>
            <a:endParaRPr lang="fr-FR" dirty="0"/>
          </a:p>
        </p:txBody>
      </p:sp>
      <p:sp>
        <p:nvSpPr>
          <p:cNvPr id="7" name="Espace réservé du texte 6"/>
          <p:cNvSpPr>
            <a:spLocks noGrp="1"/>
          </p:cNvSpPr>
          <p:nvPr>
            <p:ph sz="half" idx="1"/>
          </p:nvPr>
        </p:nvSpPr>
        <p:spPr/>
        <p:txBody>
          <a:bodyPr/>
          <a:lstStyle/>
          <a:p>
            <a:pPr marL="0" indent="0">
              <a:buNone/>
            </a:pPr>
            <a:endParaRPr lang="fr-FR" dirty="0"/>
          </a:p>
        </p:txBody>
      </p:sp>
      <p:sp>
        <p:nvSpPr>
          <p:cNvPr id="2" name="Espace réservé du contenu 1"/>
          <p:cNvSpPr>
            <a:spLocks noGrp="1"/>
          </p:cNvSpPr>
          <p:nvPr>
            <p:ph sz="half" idx="2"/>
          </p:nvPr>
        </p:nvSpPr>
        <p:spPr/>
        <p:txBody>
          <a:bodyPr/>
          <a:lstStyle/>
          <a:p>
            <a:endParaRPr lang="fr-FR"/>
          </a:p>
        </p:txBody>
      </p:sp>
    </p:spTree>
    <p:extLst>
      <p:ext uri="{BB962C8B-B14F-4D97-AF65-F5344CB8AC3E}">
        <p14:creationId xmlns:p14="http://schemas.microsoft.com/office/powerpoint/2010/main" val="37337347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dirty="0" smtClean="0"/>
              <a:t>Fédération normande pour la sauvegarde des cimetières et du patrimoine funéraire</a:t>
            </a:r>
            <a:endParaRPr lang="fr-FR" sz="3600" dirty="0"/>
          </a:p>
        </p:txBody>
      </p:sp>
      <p:sp>
        <p:nvSpPr>
          <p:cNvPr id="6" name="Espace réservé du texte 5"/>
          <p:cNvSpPr>
            <a:spLocks noGrp="1"/>
          </p:cNvSpPr>
          <p:nvPr>
            <p:ph type="body" idx="1"/>
          </p:nvPr>
        </p:nvSpPr>
        <p:spPr/>
        <p:txBody>
          <a:bodyPr>
            <a:normAutofit fontScale="92500"/>
          </a:bodyPr>
          <a:lstStyle/>
          <a:p>
            <a:r>
              <a:rPr lang="fr-FR" dirty="0" smtClean="0"/>
              <a:t>Assemblée générale: 8/12/2018</a:t>
            </a:r>
            <a:endParaRPr lang="fr-FR" dirty="0"/>
          </a:p>
        </p:txBody>
      </p:sp>
      <p:sp>
        <p:nvSpPr>
          <p:cNvPr id="7" name="Espace réservé du contenu 6"/>
          <p:cNvSpPr>
            <a:spLocks noGrp="1"/>
          </p:cNvSpPr>
          <p:nvPr>
            <p:ph sz="half" idx="2"/>
          </p:nvPr>
        </p:nvSpPr>
        <p:spPr/>
        <p:txBody>
          <a:bodyPr/>
          <a:lstStyle/>
          <a:p>
            <a:endParaRPr lang="fr-FR" dirty="0"/>
          </a:p>
        </p:txBody>
      </p:sp>
      <p:sp>
        <p:nvSpPr>
          <p:cNvPr id="8" name="Espace réservé du texte 7"/>
          <p:cNvSpPr>
            <a:spLocks noGrp="1"/>
          </p:cNvSpPr>
          <p:nvPr>
            <p:ph type="body" sz="quarter" idx="3"/>
          </p:nvPr>
        </p:nvSpPr>
        <p:spPr/>
        <p:txBody>
          <a:bodyPr>
            <a:normAutofit fontScale="92500" lnSpcReduction="20000"/>
          </a:bodyPr>
          <a:lstStyle/>
          <a:p>
            <a:r>
              <a:rPr lang="fr-FR" dirty="0" smtClean="0"/>
              <a:t>Politique du Conseil départemental de la Manche</a:t>
            </a:r>
            <a:endParaRPr lang="fr-FR" dirty="0"/>
          </a:p>
        </p:txBody>
      </p:sp>
      <p:sp>
        <p:nvSpPr>
          <p:cNvPr id="9" name="Espace réservé du contenu 8"/>
          <p:cNvSpPr>
            <a:spLocks noGrp="1"/>
          </p:cNvSpPr>
          <p:nvPr>
            <p:ph sz="quarter" idx="4"/>
          </p:nvPr>
        </p:nvSpPr>
        <p:spPr/>
        <p:txBody>
          <a:bodyPr/>
          <a:lstStyle/>
          <a:p>
            <a:endParaRPr lang="fr-FR" dirty="0"/>
          </a:p>
        </p:txBody>
      </p:sp>
    </p:spTree>
    <p:extLst>
      <p:ext uri="{BB962C8B-B14F-4D97-AF65-F5344CB8AC3E}">
        <p14:creationId xmlns:p14="http://schemas.microsoft.com/office/powerpoint/2010/main" val="6301662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smtClean="0"/>
              <a:t>Conventions communes-fondation-du-patrimoine-association  </a:t>
            </a:r>
            <a:endParaRPr lang="fr-FR" dirty="0"/>
          </a:p>
        </p:txBody>
      </p:sp>
      <p:sp>
        <p:nvSpPr>
          <p:cNvPr id="5" name="Espace réservé du texte 4"/>
          <p:cNvSpPr>
            <a:spLocks noGrp="1"/>
          </p:cNvSpPr>
          <p:nvPr>
            <p:ph type="body" idx="1"/>
          </p:nvPr>
        </p:nvSpPr>
        <p:spPr/>
        <p:txBody>
          <a:bodyPr/>
          <a:lstStyle/>
          <a:p>
            <a:endParaRPr lang="fr-FR" dirty="0"/>
          </a:p>
        </p:txBody>
      </p:sp>
      <p:sp>
        <p:nvSpPr>
          <p:cNvPr id="6" name="Espace réservé du contenu 5"/>
          <p:cNvSpPr>
            <a:spLocks noGrp="1"/>
          </p:cNvSpPr>
          <p:nvPr>
            <p:ph sz="half" idx="2"/>
          </p:nvPr>
        </p:nvSpPr>
        <p:spPr/>
        <p:txBody>
          <a:bodyPr/>
          <a:lstStyle/>
          <a:p>
            <a:r>
              <a:rPr lang="fr-FR" dirty="0"/>
              <a:t>Beslon (en cours</a:t>
            </a:r>
            <a:r>
              <a:rPr lang="fr-FR" dirty="0" smtClean="0"/>
              <a:t>).</a:t>
            </a:r>
          </a:p>
          <a:p>
            <a:r>
              <a:rPr lang="fr-FR" dirty="0" smtClean="0"/>
              <a:t>Le Guislain (en cours de validation) : un dossier a été remis à la Fondation du patrimoine.</a:t>
            </a:r>
          </a:p>
          <a:p>
            <a:r>
              <a:rPr lang="fr-FR" dirty="0" smtClean="0"/>
              <a:t>Fleury (en suspens)</a:t>
            </a:r>
          </a:p>
          <a:p>
            <a:r>
              <a:rPr lang="fr-FR" dirty="0" smtClean="0"/>
              <a:t>Maupertuis: église.</a:t>
            </a:r>
          </a:p>
          <a:p>
            <a:r>
              <a:rPr lang="fr-FR" dirty="0" smtClean="0"/>
              <a:t>Sainte-Cécile: planche de carreau.</a:t>
            </a:r>
            <a:endParaRPr lang="fr-FR" dirty="0"/>
          </a:p>
          <a:p>
            <a:endParaRPr lang="fr-FR" dirty="0"/>
          </a:p>
          <a:p>
            <a:endParaRPr lang="fr-FR" dirty="0"/>
          </a:p>
        </p:txBody>
      </p:sp>
      <p:sp>
        <p:nvSpPr>
          <p:cNvPr id="7" name="Espace réservé du texte 6"/>
          <p:cNvSpPr>
            <a:spLocks noGrp="1"/>
          </p:cNvSpPr>
          <p:nvPr>
            <p:ph type="body" sz="quarter" idx="3"/>
          </p:nvPr>
        </p:nvSpPr>
        <p:spPr/>
        <p:txBody>
          <a:bodyPr/>
          <a:lstStyle/>
          <a:p>
            <a:endParaRPr lang="fr-FR" dirty="0"/>
          </a:p>
        </p:txBody>
      </p:sp>
      <p:pic>
        <p:nvPicPr>
          <p:cNvPr id="2" name="Espace réservé du contenu 1"/>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446712" y="2931319"/>
            <a:ext cx="2438400" cy="2438400"/>
          </a:xfrm>
        </p:spPr>
      </p:pic>
    </p:spTree>
    <p:extLst>
      <p:ext uri="{BB962C8B-B14F-4D97-AF65-F5344CB8AC3E}">
        <p14:creationId xmlns:p14="http://schemas.microsoft.com/office/powerpoint/2010/main" val="2088934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Brécey: AG petit patrimoine</a:t>
            </a:r>
            <a:endParaRPr lang="fr-FR" dirty="0"/>
          </a:p>
        </p:txBody>
      </p:sp>
      <p:sp>
        <p:nvSpPr>
          <p:cNvPr id="4" name="Espace réservé du texte 3"/>
          <p:cNvSpPr>
            <a:spLocks noGrp="1"/>
          </p:cNvSpPr>
          <p:nvPr>
            <p:ph type="body" idx="1"/>
          </p:nvPr>
        </p:nvSpPr>
        <p:spPr/>
        <p:txBody>
          <a:bodyPr/>
          <a:lstStyle/>
          <a:p>
            <a:r>
              <a:rPr lang="fr-FR" dirty="0" smtClean="0"/>
              <a:t>8 septembre </a:t>
            </a:r>
            <a:endParaRPr lang="fr-FR" dirty="0"/>
          </a:p>
        </p:txBody>
      </p:sp>
      <p:sp>
        <p:nvSpPr>
          <p:cNvPr id="5" name="Espace réservé du contenu 4"/>
          <p:cNvSpPr>
            <a:spLocks noGrp="1"/>
          </p:cNvSpPr>
          <p:nvPr>
            <p:ph sz="half" idx="2"/>
          </p:nvPr>
        </p:nvSpPr>
        <p:spPr/>
        <p:txBody>
          <a:bodyPr/>
          <a:lstStyle/>
          <a:p>
            <a:endParaRPr lang="fr-FR" dirty="0"/>
          </a:p>
        </p:txBody>
      </p:sp>
      <p:sp>
        <p:nvSpPr>
          <p:cNvPr id="6" name="Espace réservé du texte 5"/>
          <p:cNvSpPr>
            <a:spLocks noGrp="1"/>
          </p:cNvSpPr>
          <p:nvPr>
            <p:ph type="body" sz="quarter" idx="3"/>
          </p:nvPr>
        </p:nvSpPr>
        <p:spPr/>
        <p:txBody>
          <a:bodyPr/>
          <a:lstStyle/>
          <a:p>
            <a:endParaRPr lang="fr-FR"/>
          </a:p>
        </p:txBody>
      </p:sp>
      <p:sp>
        <p:nvSpPr>
          <p:cNvPr id="7" name="Espace réservé du contenu 6"/>
          <p:cNvSpPr>
            <a:spLocks noGrp="1"/>
          </p:cNvSpPr>
          <p:nvPr>
            <p:ph sz="quarter" idx="4"/>
          </p:nvPr>
        </p:nvSpPr>
        <p:spPr/>
        <p:txBody>
          <a:bodyPr/>
          <a:lstStyle/>
          <a:p>
            <a:endParaRPr lang="fr-FR" dirty="0"/>
          </a:p>
        </p:txBody>
      </p:sp>
    </p:spTree>
    <p:extLst>
      <p:ext uri="{BB962C8B-B14F-4D97-AF65-F5344CB8AC3E}">
        <p14:creationId xmlns:p14="http://schemas.microsoft.com/office/powerpoint/2010/main" val="34668738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smtClean="0"/>
              <a:t>Saint-Lô : acteurs du patrimoine de la Manche (2018-2019)</a:t>
            </a:r>
            <a:endParaRPr lang="fr-FR" dirty="0"/>
          </a:p>
        </p:txBody>
      </p:sp>
      <p:sp>
        <p:nvSpPr>
          <p:cNvPr id="5" name="Espace réservé du texte 4"/>
          <p:cNvSpPr>
            <a:spLocks noGrp="1"/>
          </p:cNvSpPr>
          <p:nvPr>
            <p:ph type="body" idx="1"/>
          </p:nvPr>
        </p:nvSpPr>
        <p:spPr/>
        <p:txBody>
          <a:bodyPr/>
          <a:lstStyle/>
          <a:p>
            <a:r>
              <a:rPr lang="fr-FR" dirty="0" smtClean="0"/>
              <a:t>25 septembre 2018</a:t>
            </a:r>
            <a:endParaRPr lang="fr-FR" dirty="0"/>
          </a:p>
        </p:txBody>
      </p:sp>
      <p:sp>
        <p:nvSpPr>
          <p:cNvPr id="6" name="Espace réservé du contenu 5"/>
          <p:cNvSpPr>
            <a:spLocks noGrp="1"/>
          </p:cNvSpPr>
          <p:nvPr>
            <p:ph sz="half" idx="2"/>
          </p:nvPr>
        </p:nvSpPr>
        <p:spPr/>
        <p:txBody>
          <a:bodyPr/>
          <a:lstStyle/>
          <a:p>
            <a:r>
              <a:rPr lang="fr-FR" dirty="0" smtClean="0"/>
              <a:t>Rencontres des acteurs du </a:t>
            </a:r>
            <a:r>
              <a:rPr lang="fr-FR" dirty="0" err="1" smtClean="0"/>
              <a:t>du</a:t>
            </a:r>
            <a:r>
              <a:rPr lang="fr-FR" dirty="0" smtClean="0"/>
              <a:t> patrimoine de la Manche</a:t>
            </a:r>
            <a:endParaRPr lang="fr-FR" dirty="0"/>
          </a:p>
        </p:txBody>
      </p:sp>
      <p:sp>
        <p:nvSpPr>
          <p:cNvPr id="7" name="Espace réservé du texte 6"/>
          <p:cNvSpPr>
            <a:spLocks noGrp="1"/>
          </p:cNvSpPr>
          <p:nvPr>
            <p:ph type="body" sz="quarter" idx="3"/>
          </p:nvPr>
        </p:nvSpPr>
        <p:spPr/>
        <p:txBody>
          <a:bodyPr/>
          <a:lstStyle/>
          <a:p>
            <a:r>
              <a:rPr lang="fr-FR" dirty="0" smtClean="0"/>
              <a:t>mi juin 2019</a:t>
            </a:r>
            <a:endParaRPr lang="fr-FR" dirty="0"/>
          </a:p>
        </p:txBody>
      </p:sp>
      <p:sp>
        <p:nvSpPr>
          <p:cNvPr id="3" name="Espace réservé du contenu 2"/>
          <p:cNvSpPr>
            <a:spLocks noGrp="1"/>
          </p:cNvSpPr>
          <p:nvPr>
            <p:ph sz="quarter" idx="4"/>
          </p:nvPr>
        </p:nvSpPr>
        <p:spPr/>
        <p:txBody>
          <a:bodyPr/>
          <a:lstStyle/>
          <a:p>
            <a:endParaRPr lang="fr-FR"/>
          </a:p>
        </p:txBody>
      </p:sp>
    </p:spTree>
    <p:extLst>
      <p:ext uri="{BB962C8B-B14F-4D97-AF65-F5344CB8AC3E}">
        <p14:creationId xmlns:p14="http://schemas.microsoft.com/office/powerpoint/2010/main" val="690680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Hambye: projet de pôle culturel</a:t>
            </a:r>
            <a:endParaRPr lang="fr-FR" dirty="0"/>
          </a:p>
        </p:txBody>
      </p:sp>
      <p:sp>
        <p:nvSpPr>
          <p:cNvPr id="7" name="Espace réservé du texte 6"/>
          <p:cNvSpPr>
            <a:spLocks noGrp="1"/>
          </p:cNvSpPr>
          <p:nvPr>
            <p:ph type="body" idx="1"/>
          </p:nvPr>
        </p:nvSpPr>
        <p:spPr/>
        <p:txBody>
          <a:bodyPr/>
          <a:lstStyle/>
          <a:p>
            <a:r>
              <a:rPr lang="fr-FR" dirty="0" smtClean="0"/>
              <a:t>26 septembre</a:t>
            </a:r>
            <a:endParaRPr lang="fr-FR" dirty="0"/>
          </a:p>
        </p:txBody>
      </p:sp>
      <p:pic>
        <p:nvPicPr>
          <p:cNvPr id="2" name="Espace réservé du contenu 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635448"/>
            <a:ext cx="4040188" cy="3030141"/>
          </a:xfrm>
        </p:spPr>
      </p:pic>
      <p:sp>
        <p:nvSpPr>
          <p:cNvPr id="9" name="Espace réservé du texte 8"/>
          <p:cNvSpPr>
            <a:spLocks noGrp="1"/>
          </p:cNvSpPr>
          <p:nvPr>
            <p:ph type="body" sz="quarter" idx="3"/>
          </p:nvPr>
        </p:nvSpPr>
        <p:spPr/>
        <p:txBody>
          <a:bodyPr/>
          <a:lstStyle/>
          <a:p>
            <a:endParaRPr lang="fr-FR"/>
          </a:p>
        </p:txBody>
      </p:sp>
      <p:pic>
        <p:nvPicPr>
          <p:cNvPr id="3" name="Espace réservé du contenu 2"/>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634853"/>
            <a:ext cx="4041775" cy="3031331"/>
          </a:xfrm>
        </p:spPr>
      </p:pic>
    </p:spTree>
    <p:extLst>
      <p:ext uri="{BB962C8B-B14F-4D97-AF65-F5344CB8AC3E}">
        <p14:creationId xmlns:p14="http://schemas.microsoft.com/office/powerpoint/2010/main" val="41540083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Sortie patrimoine à Percy-en-Normandie: 2 octobre </a:t>
            </a:r>
            <a:endParaRPr lang="fr-FR" dirty="0"/>
          </a:p>
        </p:txBody>
      </p:sp>
      <p:sp>
        <p:nvSpPr>
          <p:cNvPr id="5" name="Espace réservé du contenu 4"/>
          <p:cNvSpPr>
            <a:spLocks noGrp="1"/>
          </p:cNvSpPr>
          <p:nvPr>
            <p:ph sz="half" idx="1"/>
          </p:nvPr>
        </p:nvSpPr>
        <p:spPr/>
        <p:txBody>
          <a:bodyPr/>
          <a:lstStyle/>
          <a:p>
            <a:r>
              <a:rPr lang="fr-FR" dirty="0" smtClean="0"/>
              <a:t>A la découverte du patrimoine local avec les élèves de l’école Sainte-Marie (à suivre)</a:t>
            </a:r>
            <a:endParaRPr lang="fr-FR" dirty="0"/>
          </a:p>
        </p:txBody>
      </p:sp>
      <p:pic>
        <p:nvPicPr>
          <p:cNvPr id="3" name="Espace réservé du contenu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26900928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Histoire et patrimoine à Percy-en-Normandie</a:t>
            </a:r>
            <a:endParaRPr lang="fr-FR" dirty="0"/>
          </a:p>
        </p:txBody>
      </p:sp>
      <p:sp>
        <p:nvSpPr>
          <p:cNvPr id="3" name="Espace réservé du contenu 2"/>
          <p:cNvSpPr>
            <a:spLocks noGrp="1"/>
          </p:cNvSpPr>
          <p:nvPr>
            <p:ph sz="half" idx="1"/>
          </p:nvPr>
        </p:nvSpPr>
        <p:spPr/>
        <p:txBody>
          <a:bodyPr/>
          <a:lstStyle/>
          <a:p>
            <a:r>
              <a:rPr lang="fr-FR" dirty="0" smtClean="0"/>
              <a:t>Avec les élèves des écoles primaires publiques de Percy-en-Normandie (programmation en cours)</a:t>
            </a:r>
            <a:endParaRPr lang="fr-FR" dirty="0"/>
          </a:p>
        </p:txBody>
      </p:sp>
      <p:pic>
        <p:nvPicPr>
          <p:cNvPr id="4" name="Espace réservé du contenu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3867016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adhésions de l’association aux fédérations</a:t>
            </a:r>
            <a:endParaRPr lang="fr-FR" dirty="0"/>
          </a:p>
        </p:txBody>
      </p:sp>
      <p:sp>
        <p:nvSpPr>
          <p:cNvPr id="4" name="Espace réservé du contenu 3"/>
          <p:cNvSpPr>
            <a:spLocks noGrp="1"/>
          </p:cNvSpPr>
          <p:nvPr>
            <p:ph sz="half" idx="1"/>
          </p:nvPr>
        </p:nvSpPr>
        <p:spPr/>
        <p:txBody>
          <a:bodyPr>
            <a:normAutofit fontScale="92500" lnSpcReduction="10000"/>
          </a:bodyPr>
          <a:lstStyle/>
          <a:p>
            <a:r>
              <a:rPr lang="fr-FR" dirty="0" smtClean="0"/>
              <a:t>Fondation du patrimoine </a:t>
            </a:r>
          </a:p>
          <a:p>
            <a:r>
              <a:rPr lang="fr-FR" dirty="0" smtClean="0"/>
              <a:t>SPPEF</a:t>
            </a:r>
          </a:p>
          <a:p>
            <a:r>
              <a:rPr lang="fr-FR" dirty="0" smtClean="0"/>
              <a:t>Fédération des moulins de France</a:t>
            </a:r>
          </a:p>
          <a:p>
            <a:r>
              <a:rPr lang="fr-FR" dirty="0" smtClean="0"/>
              <a:t>Fédération FNASSEM</a:t>
            </a:r>
          </a:p>
          <a:p>
            <a:r>
              <a:rPr lang="fr-FR" dirty="0" smtClean="0"/>
              <a:t>Ville et pays d’art et d’histoire du Coutançais</a:t>
            </a:r>
          </a:p>
          <a:p>
            <a:r>
              <a:rPr lang="fr-FR" dirty="0" smtClean="0"/>
              <a:t>Fédération normande pour la sauvegarde des cimetières et du patrimoine funéraire</a:t>
            </a:r>
            <a:endParaRPr lang="fr-FR" dirty="0"/>
          </a:p>
        </p:txBody>
      </p:sp>
      <p:sp>
        <p:nvSpPr>
          <p:cNvPr id="6" name="Espace réservé du contenu 5"/>
          <p:cNvSpPr>
            <a:spLocks noGrp="1"/>
          </p:cNvSpPr>
          <p:nvPr>
            <p:ph sz="half" idx="2"/>
          </p:nvPr>
        </p:nvSpPr>
        <p:spPr/>
        <p:txBody>
          <a:bodyPr>
            <a:normAutofit fontScale="92500" lnSpcReduction="10000"/>
          </a:bodyPr>
          <a:lstStyle/>
          <a:p>
            <a:endParaRPr lang="fr-FR" dirty="0"/>
          </a:p>
        </p:txBody>
      </p:sp>
    </p:spTree>
    <p:extLst>
      <p:ext uri="{BB962C8B-B14F-4D97-AF65-F5344CB8AC3E}">
        <p14:creationId xmlns:p14="http://schemas.microsoft.com/office/powerpoint/2010/main" val="902036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CM 1 à Percy-en-Normandie</a:t>
            </a:r>
            <a:endParaRPr lang="fr-FR" dirty="0"/>
          </a:p>
        </p:txBody>
      </p:sp>
      <p:sp>
        <p:nvSpPr>
          <p:cNvPr id="4" name="Espace réservé du contenu 3"/>
          <p:cNvSpPr>
            <a:spLocks noGrp="1"/>
          </p:cNvSpPr>
          <p:nvPr>
            <p:ph sz="half" idx="2"/>
          </p:nvPr>
        </p:nvSpPr>
        <p:spPr/>
        <p:txBody>
          <a:bodyPr/>
          <a:lstStyle/>
          <a:p>
            <a:endParaRPr lang="fr-FR" dirty="0"/>
          </a:p>
        </p:txBody>
      </p:sp>
      <p:pic>
        <p:nvPicPr>
          <p:cNvPr id="7" name="Espace réservé du contenu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spTree>
    <p:extLst>
      <p:ext uri="{BB962C8B-B14F-4D97-AF65-F5344CB8AC3E}">
        <p14:creationId xmlns:p14="http://schemas.microsoft.com/office/powerpoint/2010/main" val="19180053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re 4"/>
          <p:cNvSpPr>
            <a:spLocks noGrp="1"/>
          </p:cNvSpPr>
          <p:nvPr>
            <p:ph type="ctrTitle"/>
          </p:nvPr>
        </p:nvSpPr>
        <p:spPr/>
        <p:txBody>
          <a:bodyPr/>
          <a:lstStyle/>
          <a:p>
            <a:r>
              <a:rPr lang="fr-FR" dirty="0" smtClean="0"/>
              <a:t>Projets 2019</a:t>
            </a:r>
            <a:endParaRPr lang="fr-FR" dirty="0"/>
          </a:p>
        </p:txBody>
      </p:sp>
      <p:sp>
        <p:nvSpPr>
          <p:cNvPr id="6" name="Sous-titre 5"/>
          <p:cNvSpPr>
            <a:spLocks noGrp="1"/>
          </p:cNvSpPr>
          <p:nvPr>
            <p:ph type="subTitle" idx="1"/>
          </p:nvPr>
        </p:nvSpPr>
        <p:spPr/>
        <p:txBody>
          <a:bodyPr/>
          <a:lstStyle/>
          <a:p>
            <a:endParaRPr lang="fr-FR"/>
          </a:p>
        </p:txBody>
      </p:sp>
    </p:spTree>
    <p:extLst>
      <p:ext uri="{BB962C8B-B14F-4D97-AF65-F5344CB8AC3E}">
        <p14:creationId xmlns:p14="http://schemas.microsoft.com/office/powerpoint/2010/main" val="24608257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smtClean="0"/>
              <a:t>Randonnées mensuelles 2019</a:t>
            </a:r>
            <a:endParaRPr lang="fr-FR" dirty="0"/>
          </a:p>
        </p:txBody>
      </p:sp>
      <p:graphicFrame>
        <p:nvGraphicFramePr>
          <p:cNvPr id="9" name="Espace réservé du contenu 8"/>
          <p:cNvGraphicFramePr>
            <a:graphicFrameLocks noGrp="1"/>
          </p:cNvGraphicFramePr>
          <p:nvPr>
            <p:ph idx="1"/>
            <p:extLst>
              <p:ext uri="{D42A27DB-BD31-4B8C-83A1-F6EECF244321}">
                <p14:modId xmlns:p14="http://schemas.microsoft.com/office/powerpoint/2010/main" val="822101290"/>
              </p:ext>
            </p:extLst>
          </p:nvPr>
        </p:nvGraphicFramePr>
        <p:xfrm>
          <a:off x="467544" y="1600200"/>
          <a:ext cx="8136904" cy="4525962"/>
        </p:xfrm>
        <a:graphic>
          <a:graphicData uri="http://schemas.openxmlformats.org/drawingml/2006/table">
            <a:tbl>
              <a:tblPr/>
              <a:tblGrid>
                <a:gridCol w="1056997"/>
                <a:gridCol w="3464495"/>
                <a:gridCol w="3615412"/>
              </a:tblGrid>
              <a:tr h="419475">
                <a:tc>
                  <a:txBody>
                    <a:bodyPr/>
                    <a:lstStyle/>
                    <a:p>
                      <a:pPr marR="0" indent="0" algn="ctr" rtl="0">
                        <a:spcBef>
                          <a:spcPts val="0"/>
                        </a:spcBef>
                        <a:spcAft>
                          <a:spcPts val="1400"/>
                        </a:spcAft>
                      </a:pPr>
                      <a:r>
                        <a:rPr lang="fr-FR" sz="1200" kern="1400" dirty="0">
                          <a:solidFill>
                            <a:srgbClr val="000000"/>
                          </a:solidFill>
                          <a:effectLst/>
                          <a:latin typeface="Calibri"/>
                        </a:rPr>
                        <a:t>Dates :</a:t>
                      </a:r>
                      <a:endParaRPr lang="fr-FR" sz="1200" kern="1400" dirty="0">
                        <a:solidFill>
                          <a:srgbClr val="000000"/>
                        </a:solidFill>
                        <a:effectLst/>
                        <a:latin typeface="Times New Roman"/>
                      </a:endParaRPr>
                    </a:p>
                  </a:txBody>
                  <a:tcPr marL="6991" marR="6991" marT="69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ctr" rtl="0">
                        <a:spcBef>
                          <a:spcPts val="0"/>
                        </a:spcBef>
                        <a:spcAft>
                          <a:spcPts val="1400"/>
                        </a:spcAft>
                      </a:pPr>
                      <a:r>
                        <a:rPr lang="fr-FR" sz="1200" kern="1400" dirty="0">
                          <a:solidFill>
                            <a:srgbClr val="000000"/>
                          </a:solidFill>
                          <a:effectLst/>
                          <a:latin typeface="Calibri"/>
                        </a:rPr>
                        <a:t>Titre de la randonnée :</a:t>
                      </a:r>
                      <a:endParaRPr lang="fr-FR" sz="1200" kern="1400" dirty="0">
                        <a:solidFill>
                          <a:srgbClr val="000000"/>
                        </a:solidFill>
                        <a:effectLst/>
                        <a:latin typeface="Times New Roman"/>
                      </a:endParaRPr>
                    </a:p>
                  </a:txBody>
                  <a:tcPr marL="6991" marR="6991" marT="69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ctr" rtl="0">
                        <a:spcBef>
                          <a:spcPts val="0"/>
                        </a:spcBef>
                        <a:spcAft>
                          <a:spcPts val="1400"/>
                        </a:spcAft>
                      </a:pPr>
                      <a:r>
                        <a:rPr lang="fr-FR" sz="1200" kern="1400">
                          <a:solidFill>
                            <a:srgbClr val="000000"/>
                          </a:solidFill>
                          <a:effectLst/>
                          <a:latin typeface="Calibri"/>
                        </a:rPr>
                        <a:t>Commune de rendez-vous :</a:t>
                      </a:r>
                      <a:endParaRPr lang="fr-FR" sz="1200" kern="1400">
                        <a:solidFill>
                          <a:srgbClr val="000000"/>
                        </a:solidFill>
                        <a:effectLst/>
                        <a:latin typeface="Times New Roman"/>
                      </a:endParaRPr>
                    </a:p>
                  </a:txBody>
                  <a:tcPr marL="6991" marR="6991" marT="699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r>
              <a:tr h="323424">
                <a:tc>
                  <a:txBody>
                    <a:bodyPr/>
                    <a:lstStyle/>
                    <a:p>
                      <a:pPr marR="0" indent="0" algn="l" rtl="0">
                        <a:spcBef>
                          <a:spcPts val="0"/>
                        </a:spcBef>
                        <a:spcAft>
                          <a:spcPts val="1400"/>
                        </a:spcAft>
                      </a:pPr>
                      <a:r>
                        <a:rPr lang="fr-FR" sz="1200" kern="1400">
                          <a:solidFill>
                            <a:srgbClr val="000000"/>
                          </a:solidFill>
                          <a:effectLst/>
                          <a:latin typeface="Calibri"/>
                        </a:rPr>
                        <a:t>27-janv</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dirty="0">
                          <a:solidFill>
                            <a:srgbClr val="000000"/>
                          </a:solidFill>
                          <a:effectLst/>
                          <a:latin typeface="Calibri"/>
                        </a:rPr>
                        <a:t>Entre le val de Drôme et la ligne de crête des bruyères</a:t>
                      </a:r>
                      <a:endParaRPr lang="fr-FR" sz="1200" kern="1400" dirty="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a:solidFill>
                            <a:srgbClr val="000000"/>
                          </a:solidFill>
                          <a:effectLst/>
                          <a:latin typeface="Calibri"/>
                        </a:rPr>
                        <a:t>Montbray</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r>
              <a:tr h="440448">
                <a:tc>
                  <a:txBody>
                    <a:bodyPr/>
                    <a:lstStyle/>
                    <a:p>
                      <a:pPr marR="0" indent="0" algn="l" rtl="0">
                        <a:spcBef>
                          <a:spcPts val="0"/>
                        </a:spcBef>
                        <a:spcAft>
                          <a:spcPts val="1400"/>
                        </a:spcAft>
                      </a:pPr>
                      <a:r>
                        <a:rPr lang="fr-FR" sz="1200" kern="1400">
                          <a:solidFill>
                            <a:srgbClr val="000000"/>
                          </a:solidFill>
                          <a:effectLst/>
                          <a:latin typeface="Calibri"/>
                        </a:rPr>
                        <a:t>24-févr</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dirty="0">
                          <a:solidFill>
                            <a:srgbClr val="000000"/>
                          </a:solidFill>
                          <a:effectLst/>
                          <a:latin typeface="Calibri"/>
                        </a:rPr>
                        <a:t>Le Saint-Evremond</a:t>
                      </a:r>
                      <a:endParaRPr lang="fr-FR" sz="1200" kern="1400" dirty="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dirty="0">
                          <a:solidFill>
                            <a:srgbClr val="000000"/>
                          </a:solidFill>
                          <a:effectLst/>
                          <a:latin typeface="Calibri"/>
                        </a:rPr>
                        <a:t>Saint-Denis-le-</a:t>
                      </a:r>
                      <a:r>
                        <a:rPr lang="fr-FR" sz="1200" kern="1400" dirty="0" err="1">
                          <a:solidFill>
                            <a:srgbClr val="000000"/>
                          </a:solidFill>
                          <a:effectLst/>
                          <a:latin typeface="Calibri"/>
                        </a:rPr>
                        <a:t>Gast</a:t>
                      </a:r>
                      <a:endParaRPr lang="fr-FR" sz="1200" kern="1400" dirty="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r>
              <a:tr h="497581">
                <a:tc>
                  <a:txBody>
                    <a:bodyPr/>
                    <a:lstStyle/>
                    <a:p>
                      <a:pPr marR="0" indent="0" algn="l" rtl="0">
                        <a:spcBef>
                          <a:spcPts val="0"/>
                        </a:spcBef>
                        <a:spcAft>
                          <a:spcPts val="1400"/>
                        </a:spcAft>
                      </a:pPr>
                      <a:r>
                        <a:rPr lang="fr-FR" sz="1200" kern="1400">
                          <a:solidFill>
                            <a:srgbClr val="000000"/>
                          </a:solidFill>
                          <a:effectLst/>
                          <a:latin typeface="Calibri"/>
                        </a:rPr>
                        <a:t>24-mars</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dirty="0">
                          <a:solidFill>
                            <a:srgbClr val="000000"/>
                          </a:solidFill>
                          <a:effectLst/>
                          <a:latin typeface="Calibri"/>
                        </a:rPr>
                        <a:t>Autour de Saint-Sever</a:t>
                      </a:r>
                      <a:endParaRPr lang="fr-FR" sz="1200" kern="1400" dirty="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dirty="0">
                          <a:solidFill>
                            <a:srgbClr val="000000"/>
                          </a:solidFill>
                          <a:effectLst/>
                          <a:latin typeface="Calibri"/>
                        </a:rPr>
                        <a:t>Les Noues de Sienne  (Saint-Sever) </a:t>
                      </a:r>
                      <a:endParaRPr lang="fr-FR" sz="1200" kern="1400" dirty="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r>
              <a:tr h="440448">
                <a:tc>
                  <a:txBody>
                    <a:bodyPr/>
                    <a:lstStyle/>
                    <a:p>
                      <a:pPr marR="0" indent="0" algn="l" rtl="0">
                        <a:spcBef>
                          <a:spcPts val="0"/>
                        </a:spcBef>
                        <a:spcAft>
                          <a:spcPts val="1400"/>
                        </a:spcAft>
                      </a:pPr>
                      <a:r>
                        <a:rPr lang="fr-FR" sz="1200" kern="1400">
                          <a:solidFill>
                            <a:srgbClr val="000000"/>
                          </a:solidFill>
                          <a:effectLst/>
                          <a:latin typeface="Calibri"/>
                        </a:rPr>
                        <a:t>28-avr</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a:solidFill>
                            <a:srgbClr val="000000"/>
                          </a:solidFill>
                          <a:effectLst/>
                          <a:latin typeface="Calibri"/>
                        </a:rPr>
                        <a:t>La grande boucle de Beslon</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dirty="0" err="1">
                          <a:solidFill>
                            <a:srgbClr val="000000"/>
                          </a:solidFill>
                          <a:effectLst/>
                          <a:latin typeface="Calibri"/>
                        </a:rPr>
                        <a:t>Beslon</a:t>
                      </a:r>
                      <a:endParaRPr lang="fr-FR" sz="1200" kern="1400" dirty="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r>
              <a:tr h="293632">
                <a:tc>
                  <a:txBody>
                    <a:bodyPr/>
                    <a:lstStyle/>
                    <a:p>
                      <a:pPr marR="0" indent="0" algn="l" rtl="0">
                        <a:spcBef>
                          <a:spcPts val="0"/>
                        </a:spcBef>
                        <a:spcAft>
                          <a:spcPts val="1400"/>
                        </a:spcAft>
                      </a:pPr>
                      <a:r>
                        <a:rPr lang="fr-FR" sz="1200" kern="1400">
                          <a:solidFill>
                            <a:srgbClr val="000000"/>
                          </a:solidFill>
                          <a:effectLst/>
                          <a:latin typeface="Calibri"/>
                        </a:rPr>
                        <a:t>26-mai</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a:solidFill>
                            <a:srgbClr val="000000"/>
                          </a:solidFill>
                          <a:effectLst/>
                          <a:latin typeface="Calibri"/>
                        </a:rPr>
                        <a:t>Autour de l’Airou</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dirty="0">
                          <a:solidFill>
                            <a:srgbClr val="000000"/>
                          </a:solidFill>
                          <a:effectLst/>
                          <a:latin typeface="Calibri"/>
                        </a:rPr>
                        <a:t>Le Mesnil-Rogues</a:t>
                      </a:r>
                      <a:endParaRPr lang="fr-FR" sz="1200" kern="1400" dirty="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r>
              <a:tr h="293632">
                <a:tc>
                  <a:txBody>
                    <a:bodyPr/>
                    <a:lstStyle/>
                    <a:p>
                      <a:pPr marR="0" indent="0" algn="l" rtl="0">
                        <a:spcBef>
                          <a:spcPts val="0"/>
                        </a:spcBef>
                        <a:spcAft>
                          <a:spcPts val="1400"/>
                        </a:spcAft>
                      </a:pPr>
                      <a:r>
                        <a:rPr lang="fr-FR" sz="1200" kern="1400">
                          <a:solidFill>
                            <a:srgbClr val="000000"/>
                          </a:solidFill>
                          <a:effectLst/>
                          <a:latin typeface="Calibri"/>
                        </a:rPr>
                        <a:t>23-juin</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a:solidFill>
                            <a:srgbClr val="000000"/>
                          </a:solidFill>
                          <a:effectLst/>
                          <a:latin typeface="Calibri"/>
                        </a:rPr>
                        <a:t>Entre Montabot et Gouvets par le pont au diable</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dirty="0" err="1">
                          <a:solidFill>
                            <a:srgbClr val="000000"/>
                          </a:solidFill>
                          <a:effectLst/>
                          <a:latin typeface="Calibri"/>
                        </a:rPr>
                        <a:t>Montabot</a:t>
                      </a:r>
                      <a:endParaRPr lang="fr-FR" sz="1200" kern="1400" dirty="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r>
              <a:tr h="293632">
                <a:tc>
                  <a:txBody>
                    <a:bodyPr/>
                    <a:lstStyle/>
                    <a:p>
                      <a:pPr marR="0" indent="0" algn="l" rtl="0">
                        <a:spcBef>
                          <a:spcPts val="0"/>
                        </a:spcBef>
                        <a:spcAft>
                          <a:spcPts val="1400"/>
                        </a:spcAft>
                      </a:pPr>
                      <a:r>
                        <a:rPr lang="fr-FR" sz="1200" kern="1400">
                          <a:solidFill>
                            <a:srgbClr val="000000"/>
                          </a:solidFill>
                          <a:effectLst/>
                          <a:latin typeface="Calibri"/>
                        </a:rPr>
                        <a:t>28-juil</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a:solidFill>
                            <a:srgbClr val="000000"/>
                          </a:solidFill>
                          <a:effectLst/>
                          <a:latin typeface="Calibri"/>
                        </a:rPr>
                        <a:t>La ceinture verte </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dirty="0">
                          <a:solidFill>
                            <a:srgbClr val="000000"/>
                          </a:solidFill>
                          <a:effectLst/>
                          <a:latin typeface="Calibri"/>
                        </a:rPr>
                        <a:t>Villedieu-les-Poêles-Rouffigny</a:t>
                      </a:r>
                      <a:endParaRPr lang="fr-FR" sz="1200" kern="1400" dirty="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r>
              <a:tr h="355724">
                <a:tc>
                  <a:txBody>
                    <a:bodyPr/>
                    <a:lstStyle/>
                    <a:p>
                      <a:pPr marR="0" indent="0" algn="l" rtl="0">
                        <a:spcBef>
                          <a:spcPts val="0"/>
                        </a:spcBef>
                        <a:spcAft>
                          <a:spcPts val="1400"/>
                        </a:spcAft>
                      </a:pPr>
                      <a:r>
                        <a:rPr lang="fr-FR" sz="1200" kern="1400">
                          <a:solidFill>
                            <a:srgbClr val="000000"/>
                          </a:solidFill>
                          <a:effectLst/>
                          <a:latin typeface="Calibri"/>
                        </a:rPr>
                        <a:t>25-août</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a:solidFill>
                            <a:srgbClr val="000000"/>
                          </a:solidFill>
                          <a:effectLst/>
                          <a:latin typeface="Calibri"/>
                        </a:rPr>
                        <a:t>Entre Sienne et Bérence (variante par La Baleine)</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dirty="0">
                          <a:solidFill>
                            <a:srgbClr val="000000"/>
                          </a:solidFill>
                          <a:effectLst/>
                          <a:latin typeface="Calibri"/>
                        </a:rPr>
                        <a:t>Gavray-sur-Sienne (Gavray)</a:t>
                      </a:r>
                      <a:endParaRPr lang="fr-FR" sz="1200" kern="1400" dirty="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r>
              <a:tr h="293632">
                <a:tc>
                  <a:txBody>
                    <a:bodyPr/>
                    <a:lstStyle/>
                    <a:p>
                      <a:pPr marR="0" indent="0" algn="l" rtl="0">
                        <a:spcBef>
                          <a:spcPts val="0"/>
                        </a:spcBef>
                        <a:spcAft>
                          <a:spcPts val="1400"/>
                        </a:spcAft>
                      </a:pPr>
                      <a:r>
                        <a:rPr lang="fr-FR" sz="1200" kern="1400">
                          <a:solidFill>
                            <a:srgbClr val="000000"/>
                          </a:solidFill>
                          <a:effectLst/>
                          <a:latin typeface="Calibri"/>
                        </a:rPr>
                        <a:t>22-sept</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a:solidFill>
                            <a:srgbClr val="000000"/>
                          </a:solidFill>
                          <a:effectLst/>
                          <a:latin typeface="Calibri"/>
                        </a:rPr>
                        <a:t>Entre Batterel et Sienne</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dirty="0" err="1">
                          <a:solidFill>
                            <a:srgbClr val="000000"/>
                          </a:solidFill>
                          <a:effectLst/>
                          <a:latin typeface="Calibri"/>
                        </a:rPr>
                        <a:t>Cérences</a:t>
                      </a:r>
                      <a:endParaRPr lang="fr-FR" sz="1200" kern="1400" dirty="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r>
              <a:tr h="293632">
                <a:tc>
                  <a:txBody>
                    <a:bodyPr/>
                    <a:lstStyle/>
                    <a:p>
                      <a:pPr marR="0" indent="0" algn="l" rtl="0">
                        <a:spcBef>
                          <a:spcPts val="0"/>
                        </a:spcBef>
                        <a:spcAft>
                          <a:spcPts val="1400"/>
                        </a:spcAft>
                      </a:pPr>
                      <a:r>
                        <a:rPr lang="fr-FR" sz="1200" kern="1400">
                          <a:solidFill>
                            <a:srgbClr val="000000"/>
                          </a:solidFill>
                          <a:effectLst/>
                          <a:latin typeface="Calibri"/>
                        </a:rPr>
                        <a:t>27-oct</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a:solidFill>
                            <a:srgbClr val="000000"/>
                          </a:solidFill>
                          <a:effectLst/>
                          <a:latin typeface="Calibri"/>
                        </a:rPr>
                        <a:t>Entre Sienne et Glanon </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dirty="0" err="1">
                          <a:solidFill>
                            <a:srgbClr val="000000"/>
                          </a:solidFill>
                          <a:effectLst/>
                          <a:latin typeface="Calibri"/>
                        </a:rPr>
                        <a:t>Coulouvray-Boisbenâtre</a:t>
                      </a:r>
                      <a:endParaRPr lang="fr-FR" sz="1200" kern="1400" dirty="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r>
              <a:tr h="293632">
                <a:tc>
                  <a:txBody>
                    <a:bodyPr/>
                    <a:lstStyle/>
                    <a:p>
                      <a:pPr marR="0" indent="0" algn="l" rtl="0">
                        <a:spcBef>
                          <a:spcPts val="0"/>
                        </a:spcBef>
                        <a:spcAft>
                          <a:spcPts val="1400"/>
                        </a:spcAft>
                      </a:pPr>
                      <a:r>
                        <a:rPr lang="fr-FR" sz="1200" kern="1400">
                          <a:solidFill>
                            <a:srgbClr val="000000"/>
                          </a:solidFill>
                          <a:effectLst/>
                          <a:latin typeface="Calibri"/>
                        </a:rPr>
                        <a:t>24-nov</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a:solidFill>
                            <a:srgbClr val="000000"/>
                          </a:solidFill>
                          <a:effectLst/>
                          <a:latin typeface="Calibri"/>
                        </a:rPr>
                        <a:t>Le papillon au fil de l’eau</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dirty="0" err="1">
                          <a:solidFill>
                            <a:srgbClr val="000000"/>
                          </a:solidFill>
                          <a:effectLst/>
                          <a:latin typeface="Calibri"/>
                        </a:rPr>
                        <a:t>Saint-Pois</a:t>
                      </a:r>
                      <a:r>
                        <a:rPr lang="fr-FR" sz="1200" kern="1400" dirty="0">
                          <a:solidFill>
                            <a:srgbClr val="000000"/>
                          </a:solidFill>
                          <a:effectLst/>
                          <a:latin typeface="Calibri"/>
                        </a:rPr>
                        <a:t> </a:t>
                      </a:r>
                      <a:endParaRPr lang="fr-FR" sz="1200" kern="1400" dirty="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r>
              <a:tr h="287070">
                <a:tc>
                  <a:txBody>
                    <a:bodyPr/>
                    <a:lstStyle/>
                    <a:p>
                      <a:pPr marR="0" indent="0" algn="l" rtl="0">
                        <a:spcBef>
                          <a:spcPts val="0"/>
                        </a:spcBef>
                        <a:spcAft>
                          <a:spcPts val="1400"/>
                        </a:spcAft>
                      </a:pPr>
                      <a:r>
                        <a:rPr lang="fr-FR" sz="1200" kern="1400">
                          <a:solidFill>
                            <a:srgbClr val="000000"/>
                          </a:solidFill>
                          <a:effectLst/>
                          <a:latin typeface="Calibri"/>
                        </a:rPr>
                        <a:t>22-déc</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a:solidFill>
                            <a:srgbClr val="000000"/>
                          </a:solidFill>
                          <a:effectLst/>
                          <a:latin typeface="Calibri"/>
                        </a:rPr>
                        <a:t>Le mont Robin et les crêtes de Montabot</a:t>
                      </a:r>
                      <a:endParaRPr lang="fr-FR" sz="1200" kern="140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R="0" indent="0" algn="l" rtl="0">
                        <a:spcBef>
                          <a:spcPts val="0"/>
                        </a:spcBef>
                        <a:spcAft>
                          <a:spcPts val="1400"/>
                        </a:spcAft>
                      </a:pPr>
                      <a:r>
                        <a:rPr lang="fr-FR" sz="1200" kern="1400" dirty="0">
                          <a:solidFill>
                            <a:srgbClr val="000000"/>
                          </a:solidFill>
                          <a:effectLst/>
                          <a:latin typeface="Calibri"/>
                        </a:rPr>
                        <a:t>Percy-en-Normandie</a:t>
                      </a:r>
                      <a:endParaRPr lang="fr-FR" sz="1200" kern="1400" dirty="0">
                        <a:solidFill>
                          <a:srgbClr val="000000"/>
                        </a:solidFill>
                        <a:effectLst/>
                        <a:latin typeface="Times New Roman"/>
                      </a:endParaRPr>
                    </a:p>
                  </a:txBody>
                  <a:tcPr marL="6991" marR="6991" marT="6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r>
            </a:tbl>
          </a:graphicData>
        </a:graphic>
      </p:graphicFrame>
      <p:sp>
        <p:nvSpPr>
          <p:cNvPr id="10" name="Control 1"/>
          <p:cNvSpPr>
            <a:spLocks noChangeArrowheads="1" noChangeShapeType="1"/>
          </p:cNvSpPr>
          <p:nvPr/>
        </p:nvSpPr>
        <p:spPr bwMode="auto">
          <a:xfrm>
            <a:off x="3330575" y="2832100"/>
            <a:ext cx="4887913" cy="616585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0" tIns="0" rIns="0" bIns="0" numCol="1" anchor="t" anchorCtr="0" compatLnSpc="1">
            <a:prstTxWarp prst="textNoShape">
              <a:avLst/>
            </a:prstTxWarp>
          </a:bodyPr>
          <a:lstStyle/>
          <a:p>
            <a:endParaRPr lang="fr-FR"/>
          </a:p>
        </p:txBody>
      </p:sp>
    </p:spTree>
    <p:extLst>
      <p:ext uri="{BB962C8B-B14F-4D97-AF65-F5344CB8AC3E}">
        <p14:creationId xmlns:p14="http://schemas.microsoft.com/office/powerpoint/2010/main" val="3797667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Appels à projets, patrimoine vernaculaire privé ou </a:t>
            </a:r>
            <a:r>
              <a:rPr lang="fr-FR" dirty="0" smtClean="0"/>
              <a:t>public</a:t>
            </a:r>
            <a:endParaRPr lang="fr-FR" dirty="0"/>
          </a:p>
        </p:txBody>
      </p:sp>
      <p:sp>
        <p:nvSpPr>
          <p:cNvPr id="4" name="Espace réservé du contenu 3"/>
          <p:cNvSpPr>
            <a:spLocks noGrp="1"/>
          </p:cNvSpPr>
          <p:nvPr>
            <p:ph sz="half" idx="1"/>
          </p:nvPr>
        </p:nvSpPr>
        <p:spPr/>
        <p:txBody>
          <a:bodyPr>
            <a:normAutofit fontScale="47500" lnSpcReduction="20000"/>
          </a:bodyPr>
          <a:lstStyle/>
          <a:p>
            <a:r>
              <a:rPr lang="fr-FR" dirty="0"/>
              <a:t>Appels à projets, patrimoine vernaculaire privé ou public</a:t>
            </a:r>
          </a:p>
          <a:p>
            <a:r>
              <a:rPr lang="fr-FR" dirty="0"/>
              <a:t>L'opération s'applique à l'ensemble des communes qui constituent le territoire de Villedieu intercom et de Coutances Mer et Bocage (faut-il préciser les communes concernées).</a:t>
            </a:r>
          </a:p>
          <a:p>
            <a:r>
              <a:rPr lang="fr-FR" dirty="0"/>
              <a:t>Le patrimoine vernaculaire se définit comme un élément de patrimoine non protégé qui présente un intérêt historique, archéologique, et qui n’a subi aucune restructuration dénaturant son état d’origine. Il correspond à une architecture dite vernaculaire, utilisant les matériaux et savoir-faire locaux. </a:t>
            </a:r>
            <a:r>
              <a:rPr lang="fr-FR" dirty="0" smtClean="0"/>
              <a:t>Le </a:t>
            </a:r>
            <a:r>
              <a:rPr lang="fr-FR" dirty="0"/>
              <a:t>patrimoine vernaculaire, ou petit patrimoine, regroupe « tout élément immobilier témoignant du passé ou d'une pratique traditionnelle ou locale, aujourd'hui révolue. Il s'agit surtout de petits édifices fonctionnels (halles, fontaines, lavoirs, etc.), d’éléments de repères géographiques comme les croix de chemin, le tout dans un ensemble paysager. Souvent discret, il est pourtant riche dans ses formes et usages. </a:t>
            </a:r>
          </a:p>
          <a:p>
            <a:endParaRPr lang="fr-FR" dirty="0"/>
          </a:p>
        </p:txBody>
      </p:sp>
      <p:pic>
        <p:nvPicPr>
          <p:cNvPr id="3" name="Espace réservé du contenu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37039542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Appels à projets </a:t>
            </a:r>
            <a:endParaRPr lang="fr-FR" dirty="0"/>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79264" y="1600200"/>
            <a:ext cx="3394472" cy="4525963"/>
          </a:xfrm>
        </p:spPr>
      </p:pic>
      <p:sp>
        <p:nvSpPr>
          <p:cNvPr id="4" name="Espace réservé du contenu 3"/>
          <p:cNvSpPr>
            <a:spLocks noGrp="1"/>
          </p:cNvSpPr>
          <p:nvPr>
            <p:ph sz="half" idx="2"/>
          </p:nvPr>
        </p:nvSpPr>
        <p:spPr/>
        <p:txBody>
          <a:bodyPr>
            <a:normAutofit fontScale="62500" lnSpcReduction="20000"/>
          </a:bodyPr>
          <a:lstStyle/>
          <a:p>
            <a:r>
              <a:rPr lang="fr-FR" dirty="0"/>
              <a:t>Quelques exemples :</a:t>
            </a:r>
          </a:p>
          <a:p>
            <a:r>
              <a:rPr lang="fr-FR" dirty="0"/>
              <a:t>Patrimoine bâti lié à l’eau et ses usages : lavoirs et chaufferie, puits, fontaines, pompes à eau, passerelles et planches.</a:t>
            </a:r>
          </a:p>
          <a:p>
            <a:r>
              <a:rPr lang="fr-FR" dirty="0"/>
              <a:t>Réhabilitation d’espaces naturels sensibles, zones humides, terrains conservatoires de zone humide, chemins de terre. </a:t>
            </a:r>
          </a:p>
          <a:p>
            <a:r>
              <a:rPr lang="fr-FR" dirty="0"/>
              <a:t>Patrimoine bâti à dévotion et expression religieuse : croix, calvaires, oratoires, chapelles, stèles. </a:t>
            </a:r>
          </a:p>
          <a:p>
            <a:r>
              <a:rPr lang="fr-FR" dirty="0"/>
              <a:t>Patrimoine à usage artisanal, agricole, industriel : pigeonniers, fuies, poulaillers, fours domestiques, ouvrages hydrauliques. </a:t>
            </a:r>
          </a:p>
          <a:p>
            <a:r>
              <a:rPr lang="fr-FR" dirty="0"/>
              <a:t>Patrimoine funéraire : monuments de pierre, de fonte.</a:t>
            </a:r>
          </a:p>
          <a:p>
            <a:endParaRPr lang="fr-FR" dirty="0"/>
          </a:p>
        </p:txBody>
      </p:sp>
    </p:spTree>
    <p:extLst>
      <p:ext uri="{BB962C8B-B14F-4D97-AF65-F5344CB8AC3E}">
        <p14:creationId xmlns:p14="http://schemas.microsoft.com/office/powerpoint/2010/main" val="8480765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Une croix sur la commune de Champrépus</a:t>
            </a:r>
            <a:endParaRPr lang="fr-FR" dirty="0"/>
          </a:p>
        </p:txBody>
      </p:sp>
      <p:sp>
        <p:nvSpPr>
          <p:cNvPr id="3" name="Espace réservé du contenu 2"/>
          <p:cNvSpPr>
            <a:spLocks noGrp="1"/>
          </p:cNvSpPr>
          <p:nvPr>
            <p:ph sz="half" idx="1"/>
          </p:nvPr>
        </p:nvSpPr>
        <p:spPr/>
        <p:txBody>
          <a:bodyPr>
            <a:normAutofit/>
          </a:bodyPr>
          <a:lstStyle/>
          <a:p>
            <a:r>
              <a:rPr lang="fr-FR" dirty="0"/>
              <a:t>Le calvaire est situé 1000 route de Villedieu, Lieu dit Les Fosses (à environ 1 km du bourg de Champrépus direction </a:t>
            </a:r>
            <a:r>
              <a:rPr lang="fr-FR" dirty="0" smtClean="0"/>
              <a:t>Villedieu</a:t>
            </a:r>
            <a:r>
              <a:rPr lang="fr-FR" dirty="0"/>
              <a:t>). La croix en granit a deux branches de </a:t>
            </a:r>
            <a:r>
              <a:rPr lang="fr-FR" dirty="0" smtClean="0"/>
              <a:t>cassées </a:t>
            </a:r>
            <a:r>
              <a:rPr lang="fr-FR" dirty="0"/>
              <a:t>sur trois</a:t>
            </a:r>
            <a:r>
              <a:rPr lang="fr-FR" dirty="0" smtClean="0"/>
              <a:t>.</a:t>
            </a:r>
            <a:endParaRPr lang="fr-FR" dirty="0"/>
          </a:p>
        </p:txBody>
      </p:sp>
      <p:pic>
        <p:nvPicPr>
          <p:cNvPr id="5" name="Espace réservé du contenu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648200" y="2348706"/>
            <a:ext cx="4038600" cy="3028950"/>
          </a:xfrm>
        </p:spPr>
      </p:pic>
    </p:spTree>
    <p:extLst>
      <p:ext uri="{BB962C8B-B14F-4D97-AF65-F5344CB8AC3E}">
        <p14:creationId xmlns:p14="http://schemas.microsoft.com/office/powerpoint/2010/main" val="23892590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 planche de carreau de Sainte-Cécile</a:t>
            </a:r>
            <a:endParaRPr lang="fr-FR" dirty="0"/>
          </a:p>
        </p:txBody>
      </p:sp>
      <p:pic>
        <p:nvPicPr>
          <p:cNvPr id="3" name="Espace réservé du contenu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48706"/>
            <a:ext cx="4038600" cy="3028950"/>
          </a:xfrm>
        </p:spPr>
      </p:pic>
      <p:pic>
        <p:nvPicPr>
          <p:cNvPr id="8" name="Espace réservé du contenu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348706"/>
            <a:ext cx="4038600" cy="3028950"/>
          </a:xfrm>
        </p:spPr>
      </p:pic>
    </p:spTree>
    <p:extLst>
      <p:ext uri="{BB962C8B-B14F-4D97-AF65-F5344CB8AC3E}">
        <p14:creationId xmlns:p14="http://schemas.microsoft.com/office/powerpoint/2010/main" val="11132648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Sourdeval-les-Bois </a:t>
            </a:r>
            <a:endParaRPr lang="fr-FR" dirty="0"/>
          </a:p>
        </p:txBody>
      </p:sp>
      <p:sp>
        <p:nvSpPr>
          <p:cNvPr id="3" name="Espace réservé du contenu 2"/>
          <p:cNvSpPr>
            <a:spLocks noGrp="1"/>
          </p:cNvSpPr>
          <p:nvPr>
            <p:ph sz="half" idx="1"/>
          </p:nvPr>
        </p:nvSpPr>
        <p:spPr/>
        <p:txBody>
          <a:bodyPr>
            <a:normAutofit fontScale="62500" lnSpcReduction="20000"/>
          </a:bodyPr>
          <a:lstStyle/>
          <a:p>
            <a:r>
              <a:rPr lang="fr-FR" dirty="0" smtClean="0"/>
              <a:t>Michel </a:t>
            </a:r>
            <a:r>
              <a:rPr lang="fr-FR" dirty="0" err="1" smtClean="0"/>
              <a:t>Canu</a:t>
            </a:r>
            <a:r>
              <a:rPr lang="fr-FR" dirty="0" smtClean="0"/>
              <a:t> maire </a:t>
            </a:r>
            <a:r>
              <a:rPr lang="fr-FR" dirty="0"/>
              <a:t>de Sourdeval-les-Bois a la volonté de relancer le projet de restauration du monument funéraire de fonte. Jean-François Louvet, délégué du centre manche c’est arrêté au retour de l’inauguration à Montaigu-les-Bois avec le maire et m’a dit que le club des mécènes pourrait attribuer </a:t>
            </a:r>
            <a:endParaRPr lang="fr-FR" dirty="0" smtClean="0"/>
          </a:p>
          <a:p>
            <a:r>
              <a:rPr lang="fr-FR" dirty="0" smtClean="0"/>
              <a:t>une </a:t>
            </a:r>
            <a:r>
              <a:rPr lang="fr-FR" dirty="0"/>
              <a:t>somme de 1000€, la commune 1000€ et le restant (1000) pour l’association. Le devis était de 2164, 76 ttc. Avec 3000 nous sommes dans une fourchette raisonnable. </a:t>
            </a:r>
            <a:r>
              <a:rPr lang="fr-FR" dirty="0" smtClean="0"/>
              <a:t>Nous avons rencontré avec Martial Besnier, Alexandre </a:t>
            </a:r>
            <a:r>
              <a:rPr lang="fr-FR" dirty="0" err="1" smtClean="0"/>
              <a:t>Gury</a:t>
            </a:r>
            <a:r>
              <a:rPr lang="fr-FR" dirty="0" smtClean="0"/>
              <a:t>, artisan de la forge à Saint-Aubin-des-Bois. La commune est intégrée à Gavray-sur-Sienne depuis le 1</a:t>
            </a:r>
            <a:r>
              <a:rPr lang="fr-FR" baseline="30000" dirty="0" smtClean="0"/>
              <a:t>er</a:t>
            </a:r>
            <a:r>
              <a:rPr lang="fr-FR" dirty="0" smtClean="0"/>
              <a:t> janvier 2019. </a:t>
            </a:r>
            <a:endParaRPr lang="fr-FR" dirty="0"/>
          </a:p>
          <a:p>
            <a:endParaRPr lang="fr-FR" dirty="0"/>
          </a:p>
        </p:txBody>
      </p:sp>
      <p:pic>
        <p:nvPicPr>
          <p:cNvPr id="5" name="Espace réservé du contenu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648200" y="2348706"/>
            <a:ext cx="4038600" cy="3028950"/>
          </a:xfr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56778">
            <a:off x="4369884" y="1503209"/>
            <a:ext cx="1520209" cy="2410956"/>
          </a:xfrm>
          <a:prstGeom prst="rect">
            <a:avLst/>
          </a:prstGeom>
        </p:spPr>
      </p:pic>
    </p:spTree>
    <p:extLst>
      <p:ext uri="{BB962C8B-B14F-4D97-AF65-F5344CB8AC3E}">
        <p14:creationId xmlns:p14="http://schemas.microsoft.com/office/powerpoint/2010/main" val="31066995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Convention Le Guislain</a:t>
            </a:r>
            <a:endParaRPr lang="fr-FR" dirty="0"/>
          </a:p>
        </p:txBody>
      </p:sp>
      <p:pic>
        <p:nvPicPr>
          <p:cNvPr id="2" name="Espace réservé du contenu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457200" y="2348706"/>
            <a:ext cx="4038600" cy="3028950"/>
          </a:xfrm>
        </p:spPr>
      </p:pic>
      <p:sp>
        <p:nvSpPr>
          <p:cNvPr id="6" name="Espace réservé du contenu 5"/>
          <p:cNvSpPr>
            <a:spLocks noGrp="1"/>
          </p:cNvSpPr>
          <p:nvPr>
            <p:ph sz="half" idx="2"/>
          </p:nvPr>
        </p:nvSpPr>
        <p:spPr/>
        <p:txBody>
          <a:bodyPr/>
          <a:lstStyle/>
          <a:p>
            <a:r>
              <a:rPr lang="fr-FR" dirty="0" smtClean="0"/>
              <a:t>Dossier déposé auprès de la Fondation du patrimoine. </a:t>
            </a:r>
            <a:endParaRPr lang="fr-FR" dirty="0"/>
          </a:p>
        </p:txBody>
      </p:sp>
    </p:spTree>
    <p:extLst>
      <p:ext uri="{BB962C8B-B14F-4D97-AF65-F5344CB8AC3E}">
        <p14:creationId xmlns:p14="http://schemas.microsoft.com/office/powerpoint/2010/main" val="15307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Maupertuis </a:t>
            </a:r>
            <a:endParaRPr lang="fr-FR" dirty="0"/>
          </a:p>
        </p:txBody>
      </p:sp>
      <p:sp>
        <p:nvSpPr>
          <p:cNvPr id="3" name="Espace réservé du contenu 2"/>
          <p:cNvSpPr>
            <a:spLocks noGrp="1"/>
          </p:cNvSpPr>
          <p:nvPr>
            <p:ph sz="half" idx="1"/>
          </p:nvPr>
        </p:nvSpPr>
        <p:spPr/>
        <p:txBody>
          <a:bodyPr>
            <a:normAutofit lnSpcReduction="10000"/>
          </a:bodyPr>
          <a:lstStyle/>
          <a:p>
            <a:r>
              <a:rPr lang="fr-FR" dirty="0" smtClean="0"/>
              <a:t>Travaux à l’église en 2019 en perspective. Travaux de </a:t>
            </a:r>
            <a:r>
              <a:rPr lang="fr-FR" dirty="0"/>
              <a:t>peinture sur </a:t>
            </a:r>
            <a:r>
              <a:rPr lang="fr-FR" dirty="0" smtClean="0"/>
              <a:t>la voûte,  </a:t>
            </a:r>
            <a:r>
              <a:rPr lang="fr-FR" dirty="0"/>
              <a:t>les portes de l’église ainsi que la réfection des abat-sons les plus endommagés. </a:t>
            </a:r>
            <a:r>
              <a:rPr lang="fr-FR" dirty="0" smtClean="0"/>
              <a:t>Un </a:t>
            </a:r>
            <a:r>
              <a:rPr lang="fr-FR" dirty="0"/>
              <a:t>système d’ouverture-fermeture automatique est aussi en projet. </a:t>
            </a:r>
          </a:p>
          <a:p>
            <a:endParaRPr lang="fr-FR" dirty="0"/>
          </a:p>
        </p:txBody>
      </p:sp>
      <p:pic>
        <p:nvPicPr>
          <p:cNvPr id="7" name="Espace réservé du contenu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3872802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fontScale="90000"/>
          </a:bodyPr>
          <a:lstStyle/>
          <a:p>
            <a:r>
              <a:rPr lang="fr-FR" dirty="0" smtClean="0"/>
              <a:t>Comités d’orientation de la Fondation du patrimoine</a:t>
            </a:r>
            <a:endParaRPr lang="fr-FR" dirty="0"/>
          </a:p>
        </p:txBody>
      </p:sp>
      <p:sp>
        <p:nvSpPr>
          <p:cNvPr id="8" name="Espace réservé du contenu 7"/>
          <p:cNvSpPr>
            <a:spLocks noGrp="1"/>
          </p:cNvSpPr>
          <p:nvPr>
            <p:ph sz="half" idx="1"/>
          </p:nvPr>
        </p:nvSpPr>
        <p:spPr/>
        <p:txBody>
          <a:bodyPr/>
          <a:lstStyle/>
          <a:p>
            <a:r>
              <a:rPr lang="fr-FR" dirty="0" smtClean="0"/>
              <a:t>2 mars </a:t>
            </a:r>
          </a:p>
          <a:p>
            <a:r>
              <a:rPr lang="fr-FR" dirty="0" smtClean="0"/>
              <a:t>15 novembre</a:t>
            </a:r>
            <a:endParaRPr lang="fr-FR" dirty="0"/>
          </a:p>
        </p:txBody>
      </p:sp>
      <p:sp>
        <p:nvSpPr>
          <p:cNvPr id="3" name="Espace réservé du contenu 2"/>
          <p:cNvSpPr>
            <a:spLocks noGrp="1"/>
          </p:cNvSpPr>
          <p:nvPr>
            <p:ph sz="half" idx="2"/>
          </p:nvPr>
        </p:nvSpPr>
        <p:spPr/>
        <p:txBody>
          <a:bodyPr/>
          <a:lstStyle/>
          <a:p>
            <a:endParaRPr lang="fr-FR"/>
          </a:p>
        </p:txBody>
      </p:sp>
    </p:spTree>
    <p:extLst>
      <p:ext uri="{BB962C8B-B14F-4D97-AF65-F5344CB8AC3E}">
        <p14:creationId xmlns:p14="http://schemas.microsoft.com/office/powerpoint/2010/main" val="23674899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30 janvier 2019 : visite de l’île du </a:t>
            </a:r>
            <a:r>
              <a:rPr lang="fr-FR" dirty="0" err="1" smtClean="0"/>
              <a:t>Colombel</a:t>
            </a:r>
            <a:r>
              <a:rPr lang="fr-FR" dirty="0" smtClean="0"/>
              <a:t> à La Bloutière</a:t>
            </a:r>
            <a:endParaRPr lang="fr-FR" dirty="0"/>
          </a:p>
        </p:txBody>
      </p:sp>
      <p:sp>
        <p:nvSpPr>
          <p:cNvPr id="3" name="Espace réservé du contenu 2"/>
          <p:cNvSpPr>
            <a:spLocks noGrp="1"/>
          </p:cNvSpPr>
          <p:nvPr>
            <p:ph sz="half" idx="1"/>
          </p:nvPr>
        </p:nvSpPr>
        <p:spPr/>
        <p:txBody>
          <a:bodyPr/>
          <a:lstStyle/>
          <a:p>
            <a:r>
              <a:rPr lang="fr-FR" dirty="0" smtClean="0"/>
              <a:t>MM </a:t>
            </a:r>
            <a:r>
              <a:rPr lang="fr-FR" dirty="0" err="1" smtClean="0"/>
              <a:t>Blanchin</a:t>
            </a:r>
            <a:r>
              <a:rPr lang="fr-FR" dirty="0" smtClean="0"/>
              <a:t> (William); </a:t>
            </a:r>
            <a:r>
              <a:rPr lang="fr-FR" dirty="0" err="1" smtClean="0"/>
              <a:t>Goulmy</a:t>
            </a:r>
            <a:r>
              <a:rPr lang="fr-FR" dirty="0" smtClean="0"/>
              <a:t> (F); le maire de La Bloutière et moi-même.</a:t>
            </a:r>
            <a:endParaRPr lang="fr-FR" dirty="0"/>
          </a:p>
        </p:txBody>
      </p:sp>
      <p:pic>
        <p:nvPicPr>
          <p:cNvPr id="5" name="Espace réservé du contenu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648200" y="2348706"/>
            <a:ext cx="4038600" cy="3028950"/>
          </a:xfrm>
        </p:spPr>
      </p:pic>
    </p:spTree>
    <p:extLst>
      <p:ext uri="{BB962C8B-B14F-4D97-AF65-F5344CB8AC3E}">
        <p14:creationId xmlns:p14="http://schemas.microsoft.com/office/powerpoint/2010/main" val="1436940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Pierres en lumière 18 mai 2019</a:t>
            </a:r>
            <a:endParaRPr lang="fr-FR"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66976" y="3220324"/>
            <a:ext cx="3219048" cy="128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contenu 3"/>
          <p:cNvSpPr>
            <a:spLocks noGrp="1"/>
          </p:cNvSpPr>
          <p:nvPr>
            <p:ph sz="half" idx="2"/>
          </p:nvPr>
        </p:nvSpPr>
        <p:spPr/>
        <p:txBody>
          <a:bodyPr/>
          <a:lstStyle/>
          <a:p>
            <a:r>
              <a:rPr lang="fr-FR" dirty="0" smtClean="0"/>
              <a:t>Suite à la conférence du 18 décembre 2018.</a:t>
            </a:r>
          </a:p>
          <a:p>
            <a:r>
              <a:rPr lang="fr-FR" dirty="0" smtClean="0"/>
              <a:t>Lieu choisi : ? </a:t>
            </a:r>
          </a:p>
          <a:p>
            <a:r>
              <a:rPr lang="fr-FR" dirty="0" smtClean="0"/>
              <a:t>Répondre au questionnaire avant le 1</a:t>
            </a:r>
            <a:r>
              <a:rPr lang="fr-FR" baseline="30000" dirty="0" smtClean="0"/>
              <a:t>er</a:t>
            </a:r>
            <a:r>
              <a:rPr lang="fr-FR" dirty="0" smtClean="0"/>
              <a:t> mars 2019.</a:t>
            </a:r>
            <a:endParaRPr lang="fr-FR" dirty="0"/>
          </a:p>
        </p:txBody>
      </p:sp>
      <p:sp>
        <p:nvSpPr>
          <p:cNvPr id="3" name="AutoShape 2" descr="Header-QW-Pierres-en-lumie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6273040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Pierres en lumière 2019</a:t>
            </a:r>
            <a:endParaRPr lang="fr-FR" dirty="0"/>
          </a:p>
        </p:txBody>
      </p:sp>
      <p:sp>
        <p:nvSpPr>
          <p:cNvPr id="3" name="Espace réservé du contenu 2"/>
          <p:cNvSpPr>
            <a:spLocks noGrp="1"/>
          </p:cNvSpPr>
          <p:nvPr>
            <p:ph idx="1"/>
          </p:nvPr>
        </p:nvSpPr>
        <p:spPr/>
        <p:txBody>
          <a:bodyPr>
            <a:normAutofit fontScale="47500" lnSpcReduction="20000"/>
          </a:bodyPr>
          <a:lstStyle/>
          <a:p>
            <a:r>
              <a:rPr lang="fr-FR" dirty="0"/>
              <a:t>FESTIVAL PIERRES EN LUMIÈRES : APPEL À PROJETS </a:t>
            </a:r>
          </a:p>
          <a:p>
            <a:r>
              <a:rPr lang="fr-FR" dirty="0"/>
              <a:t>LANCEMENT DES INSCRIPTIONS LE 13 DÉCEMBRE </a:t>
            </a:r>
          </a:p>
          <a:p>
            <a:endParaRPr lang="fr-FR" dirty="0"/>
          </a:p>
          <a:p>
            <a:r>
              <a:rPr lang="fr-FR" dirty="0" smtClean="0"/>
              <a:t>Le </a:t>
            </a:r>
            <a:r>
              <a:rPr lang="fr-FR" dirty="0"/>
              <a:t>Conseil départemental de la Manche et la Fondation du Patrimoine vous invitent à participer à l’édition 2019 de « Pierres en lumières ». Cet événement normand, fédérant les initiatives publiques, associatives et privées, a pour objectif de mettre en valeur le patrimoine sous un autre regard, plus intime et plus proche</a:t>
            </a:r>
            <a:r>
              <a:rPr lang="fr-FR" dirty="0" smtClean="0"/>
              <a:t>.</a:t>
            </a:r>
            <a:r>
              <a:rPr lang="fr-FR" dirty="0"/>
              <a:t> Une présentation de l’évènement Pierres en lumières en présence des partenaires aura lieu aux </a:t>
            </a:r>
            <a:r>
              <a:rPr lang="fr-FR" b="1" dirty="0"/>
              <a:t>Archives départementales – Maison de l’histoire de la Manche, </a:t>
            </a:r>
            <a:r>
              <a:rPr lang="fr-FR" b="1" u="sng" dirty="0"/>
              <a:t>le 18 décembre à 17h 30</a:t>
            </a:r>
            <a:r>
              <a:rPr lang="fr-FR" dirty="0"/>
              <a:t>, en clôture d’un après-midi </a:t>
            </a:r>
            <a:r>
              <a:rPr lang="fr-FR" dirty="0" err="1"/>
              <a:t>co</a:t>
            </a:r>
            <a:r>
              <a:rPr lang="fr-FR" dirty="0"/>
              <a:t>-organisé par le conseil départemental et les différents partenaires et acteurs du patrimoine de la Manche, consacré au thème</a:t>
            </a:r>
            <a:r>
              <a:rPr lang="fr-FR" b="1" dirty="0"/>
              <a:t> « mieux connaitre son patrimoine pour mieux intervenir </a:t>
            </a:r>
            <a:r>
              <a:rPr lang="fr-FR" dirty="0"/>
              <a:t>». Cet après-midi est ouvert au public, sur réservation : </a:t>
            </a:r>
            <a:r>
              <a:rPr lang="fr-FR" u="sng" dirty="0">
                <a:hlinkClick r:id="rId2"/>
              </a:rPr>
              <a:t>chantal.lethimonnier@manche.fr</a:t>
            </a:r>
            <a:r>
              <a:rPr lang="fr-FR" dirty="0"/>
              <a:t> ou 02 33 05 97 </a:t>
            </a:r>
            <a:r>
              <a:rPr lang="fr-FR" dirty="0" smtClean="0"/>
              <a:t>12. </a:t>
            </a:r>
            <a:endParaRPr lang="fr-FR" dirty="0"/>
          </a:p>
          <a:p>
            <a:r>
              <a:rPr lang="fr-FR" dirty="0"/>
              <a:t/>
            </a:r>
            <a:br>
              <a:rPr lang="fr-FR" dirty="0"/>
            </a:br>
            <a:r>
              <a:rPr lang="fr-FR" dirty="0"/>
              <a:t>Nous vous invitons à prendre connaissance du courrier ci-dessous, et à répondre au questionnaire d'inscription en cliquant sur le lien </a:t>
            </a:r>
            <a:r>
              <a:rPr lang="fr-FR" b="1" u="sng" dirty="0"/>
              <a:t>pour le 1er mars dernier délai </a:t>
            </a:r>
            <a:r>
              <a:rPr lang="fr-FR" dirty="0"/>
              <a:t>: </a:t>
            </a:r>
          </a:p>
          <a:p>
            <a:r>
              <a:rPr lang="fr-FR" dirty="0"/>
              <a:t/>
            </a:r>
            <a:br>
              <a:rPr lang="fr-FR" dirty="0"/>
            </a:br>
            <a:r>
              <a:rPr lang="fr-FR" u="sng" dirty="0">
                <a:hlinkClick r:id="rId3"/>
              </a:rPr>
              <a:t>http://cdt50.tourinsoft.com/questionnaire-web/f99a548f-d81d-4b85-88d7-19bb1890be46/9a70c720-15a5-46af-8ded-436835797759/add.aspx</a:t>
            </a:r>
            <a:r>
              <a:rPr lang="fr-FR" dirty="0"/>
              <a:t> </a:t>
            </a:r>
          </a:p>
          <a:p>
            <a:r>
              <a:rPr lang="fr-FR" dirty="0" smtClean="0"/>
              <a:t> </a:t>
            </a:r>
            <a:endParaRPr lang="fr-FR" dirty="0"/>
          </a:p>
          <a:p>
            <a:endParaRPr lang="fr-FR" dirty="0"/>
          </a:p>
        </p:txBody>
      </p:sp>
    </p:spTree>
    <p:extLst>
      <p:ext uri="{BB962C8B-B14F-4D97-AF65-F5344CB8AC3E}">
        <p14:creationId xmlns:p14="http://schemas.microsoft.com/office/powerpoint/2010/main" val="39514378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normAutofit fontScale="90000"/>
          </a:bodyPr>
          <a:lstStyle/>
          <a:p>
            <a:r>
              <a:rPr lang="fr-FR" dirty="0" smtClean="0"/>
              <a:t>Printemps des cimetières : 19 mai 2019 </a:t>
            </a:r>
            <a:endParaRPr lang="fr-FR" dirty="0"/>
          </a:p>
        </p:txBody>
      </p:sp>
      <p:pic>
        <p:nvPicPr>
          <p:cNvPr id="11" name="Espace réservé du contenu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80591" y="1600200"/>
            <a:ext cx="3191817" cy="4525963"/>
          </a:xfrm>
        </p:spPr>
      </p:pic>
      <p:pic>
        <p:nvPicPr>
          <p:cNvPr id="4" name="Espace réservé du contenu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4648200" y="2348706"/>
            <a:ext cx="4038600" cy="3028950"/>
          </a:xfrm>
        </p:spPr>
      </p:pic>
    </p:spTree>
    <p:extLst>
      <p:ext uri="{BB962C8B-B14F-4D97-AF65-F5344CB8AC3E}">
        <p14:creationId xmlns:p14="http://schemas.microsoft.com/office/powerpoint/2010/main" val="36689239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Rencontres des acteurs du patrimoine de la Manche</a:t>
            </a:r>
            <a:endParaRPr lang="fr-FR" dirty="0"/>
          </a:p>
        </p:txBody>
      </p:sp>
      <p:pic>
        <p:nvPicPr>
          <p:cNvPr id="5" name="Espace réservé du contenu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77738" y="1600200"/>
            <a:ext cx="3797523" cy="4525963"/>
          </a:xfrm>
        </p:spPr>
      </p:pic>
      <p:pic>
        <p:nvPicPr>
          <p:cNvPr id="3" name="Espace réservé du contenu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35055644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JEP 21-22 septembre 2019</a:t>
            </a:r>
            <a:endParaRPr lang="fr-FR" dirty="0"/>
          </a:p>
        </p:txBody>
      </p:sp>
      <p:sp>
        <p:nvSpPr>
          <p:cNvPr id="7" name="Espace réservé du texte 6"/>
          <p:cNvSpPr>
            <a:spLocks noGrp="1"/>
          </p:cNvSpPr>
          <p:nvPr>
            <p:ph type="body" idx="1"/>
          </p:nvPr>
        </p:nvSpPr>
        <p:spPr/>
        <p:txBody>
          <a:bodyPr/>
          <a:lstStyle/>
          <a:p>
            <a:r>
              <a:rPr lang="fr-FR" dirty="0" smtClean="0"/>
              <a:t>Villedieu-intercom</a:t>
            </a:r>
            <a:endParaRPr lang="fr-FR" dirty="0"/>
          </a:p>
        </p:txBody>
      </p:sp>
      <p:sp>
        <p:nvSpPr>
          <p:cNvPr id="8" name="Espace réservé du contenu 7"/>
          <p:cNvSpPr>
            <a:spLocks noGrp="1"/>
          </p:cNvSpPr>
          <p:nvPr>
            <p:ph sz="half" idx="2"/>
          </p:nvPr>
        </p:nvSpPr>
        <p:spPr/>
        <p:txBody>
          <a:bodyPr/>
          <a:lstStyle/>
          <a:p>
            <a:r>
              <a:rPr lang="fr-FR" dirty="0" smtClean="0"/>
              <a:t>A la découverte de nos villages. </a:t>
            </a:r>
            <a:endParaRPr lang="fr-FR" dirty="0"/>
          </a:p>
        </p:txBody>
      </p:sp>
      <p:sp>
        <p:nvSpPr>
          <p:cNvPr id="9" name="Espace réservé du texte 8"/>
          <p:cNvSpPr>
            <a:spLocks noGrp="1"/>
          </p:cNvSpPr>
          <p:nvPr>
            <p:ph type="body" sz="quarter" idx="3"/>
          </p:nvPr>
        </p:nvSpPr>
        <p:spPr/>
        <p:txBody>
          <a:bodyPr/>
          <a:lstStyle/>
          <a:p>
            <a:r>
              <a:rPr lang="fr-FR" dirty="0" smtClean="0"/>
              <a:t>Coutances Mer et Bocage</a:t>
            </a:r>
            <a:endParaRPr lang="fr-FR" dirty="0"/>
          </a:p>
        </p:txBody>
      </p:sp>
      <p:sp>
        <p:nvSpPr>
          <p:cNvPr id="10" name="Espace réservé du contenu 9"/>
          <p:cNvSpPr>
            <a:spLocks noGrp="1"/>
          </p:cNvSpPr>
          <p:nvPr>
            <p:ph sz="quarter" idx="4"/>
          </p:nvPr>
        </p:nvSpPr>
        <p:spPr/>
        <p:txBody>
          <a:bodyPr/>
          <a:lstStyle/>
          <a:p>
            <a:r>
              <a:rPr lang="fr-FR" dirty="0" smtClean="0"/>
              <a:t>Selon le thème national</a:t>
            </a:r>
            <a:endParaRPr lang="fr-FR" dirty="0"/>
          </a:p>
        </p:txBody>
      </p:sp>
    </p:spTree>
    <p:extLst>
      <p:ext uri="{BB962C8B-B14F-4D97-AF65-F5344CB8AC3E}">
        <p14:creationId xmlns:p14="http://schemas.microsoft.com/office/powerpoint/2010/main" val="19200067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fontScale="90000"/>
          </a:bodyPr>
          <a:lstStyle/>
          <a:p>
            <a:r>
              <a:rPr lang="fr-FR" dirty="0"/>
              <a:t>Exposition arbres, bocages, paysages du val de </a:t>
            </a:r>
            <a:r>
              <a:rPr lang="fr-FR" dirty="0" smtClean="0"/>
              <a:t>Sienne</a:t>
            </a:r>
            <a:endParaRPr lang="fr-FR" dirty="0"/>
          </a:p>
        </p:txBody>
      </p:sp>
      <p:sp>
        <p:nvSpPr>
          <p:cNvPr id="8" name="Espace réservé du contenu 7"/>
          <p:cNvSpPr>
            <a:spLocks noGrp="1"/>
          </p:cNvSpPr>
          <p:nvPr>
            <p:ph idx="1"/>
          </p:nvPr>
        </p:nvSpPr>
        <p:spPr/>
        <p:txBody>
          <a:bodyPr>
            <a:normAutofit fontScale="55000" lnSpcReduction="20000"/>
          </a:bodyPr>
          <a:lstStyle/>
          <a:p>
            <a:r>
              <a:rPr lang="fr-FR" dirty="0" smtClean="0"/>
              <a:t>A </a:t>
            </a:r>
            <a:r>
              <a:rPr lang="fr-FR" dirty="0"/>
              <a:t>titre d’exemple :</a:t>
            </a:r>
          </a:p>
          <a:p>
            <a:pPr lvl="0"/>
            <a:r>
              <a:rPr lang="fr-FR" dirty="0"/>
              <a:t>Baie de Sienne</a:t>
            </a:r>
          </a:p>
          <a:p>
            <a:pPr lvl="0"/>
            <a:r>
              <a:rPr lang="fr-FR" dirty="0"/>
              <a:t>Naissance de la Sienne</a:t>
            </a:r>
          </a:p>
          <a:p>
            <a:pPr lvl="0"/>
            <a:r>
              <a:rPr lang="fr-FR" dirty="0"/>
              <a:t>Barrage du </a:t>
            </a:r>
            <a:r>
              <a:rPr lang="fr-FR" dirty="0" err="1"/>
              <a:t>Gast</a:t>
            </a:r>
            <a:r>
              <a:rPr lang="fr-FR" dirty="0"/>
              <a:t> aux noues de Sienne (ornithologie)</a:t>
            </a:r>
          </a:p>
          <a:p>
            <a:pPr lvl="0"/>
            <a:r>
              <a:rPr lang="fr-FR" dirty="0"/>
              <a:t>Forêts, bois, taillis en </a:t>
            </a:r>
            <a:r>
              <a:rPr lang="fr-FR" dirty="0" err="1"/>
              <a:t>côteaux</a:t>
            </a:r>
            <a:r>
              <a:rPr lang="fr-FR" dirty="0"/>
              <a:t> : Saint-Sever, La Lande-</a:t>
            </a:r>
            <a:r>
              <a:rPr lang="fr-FR" dirty="0" err="1"/>
              <a:t>d’Airou</a:t>
            </a:r>
            <a:r>
              <a:rPr lang="fr-FR" dirty="0"/>
              <a:t>, La Bloutière, etc.</a:t>
            </a:r>
          </a:p>
          <a:p>
            <a:pPr lvl="0"/>
            <a:r>
              <a:rPr lang="fr-FR" dirty="0"/>
              <a:t>Ifs des cimetières : La Bloutière, Le Mesnil-</a:t>
            </a:r>
            <a:r>
              <a:rPr lang="fr-FR" dirty="0" err="1"/>
              <a:t>Bonant</a:t>
            </a:r>
            <a:r>
              <a:rPr lang="fr-FR" dirty="0"/>
              <a:t>, </a:t>
            </a:r>
            <a:r>
              <a:rPr lang="fr-FR" dirty="0" err="1"/>
              <a:t>Orbehaye</a:t>
            </a:r>
            <a:r>
              <a:rPr lang="fr-FR" dirty="0"/>
              <a:t> (Montaigu-les-Bois), La Haye-Comtesse (Sourdeval-les-Bois), </a:t>
            </a:r>
          </a:p>
          <a:p>
            <a:pPr lvl="0"/>
            <a:r>
              <a:rPr lang="fr-FR" dirty="0"/>
              <a:t>Haies et talus bocagers : notamment les clôtures naturelles des cimetières</a:t>
            </a:r>
          </a:p>
          <a:p>
            <a:pPr lvl="0"/>
            <a:r>
              <a:rPr lang="fr-FR" dirty="0"/>
              <a:t>Allées et avenues d’arbres, rangées d’arbres, anciennes et nouvelles : route de </a:t>
            </a:r>
            <a:r>
              <a:rPr lang="fr-FR" dirty="0" err="1"/>
              <a:t>Soulles</a:t>
            </a:r>
            <a:r>
              <a:rPr lang="fr-FR" dirty="0"/>
              <a:t> à </a:t>
            </a:r>
            <a:r>
              <a:rPr lang="fr-FR" dirty="0" err="1"/>
              <a:t>Hambye</a:t>
            </a:r>
            <a:r>
              <a:rPr lang="fr-FR" dirty="0"/>
              <a:t>, entrée du cimetière de Coutances</a:t>
            </a:r>
          </a:p>
          <a:p>
            <a:pPr lvl="0"/>
            <a:r>
              <a:rPr lang="fr-FR" dirty="0"/>
              <a:t>Spécimens : tulipiers de Virginie (La Lande-</a:t>
            </a:r>
            <a:r>
              <a:rPr lang="fr-FR" dirty="0" err="1"/>
              <a:t>d’Airou</a:t>
            </a:r>
            <a:r>
              <a:rPr lang="fr-FR" dirty="0"/>
              <a:t>, </a:t>
            </a:r>
            <a:r>
              <a:rPr lang="fr-FR" dirty="0" err="1"/>
              <a:t>Hambye</a:t>
            </a:r>
            <a:r>
              <a:rPr lang="fr-FR" dirty="0"/>
              <a:t>), séquoias (</a:t>
            </a:r>
            <a:r>
              <a:rPr lang="fr-FR" dirty="0" err="1"/>
              <a:t>Landelles</a:t>
            </a:r>
            <a:r>
              <a:rPr lang="fr-FR" dirty="0"/>
              <a:t>-et-</a:t>
            </a:r>
            <a:r>
              <a:rPr lang="fr-FR" dirty="0" err="1"/>
              <a:t>Coupigny</a:t>
            </a:r>
            <a:r>
              <a:rPr lang="fr-FR" dirty="0"/>
              <a:t>), érables, etc.</a:t>
            </a:r>
          </a:p>
          <a:p>
            <a:pPr lvl="0"/>
            <a:r>
              <a:rPr lang="fr-FR" dirty="0"/>
              <a:t>Hautes collines, bruyères : Mont Robin (Percy-en-Normandie), </a:t>
            </a:r>
            <a:r>
              <a:rPr lang="fr-FR" dirty="0" err="1"/>
              <a:t>Montabot</a:t>
            </a:r>
            <a:r>
              <a:rPr lang="fr-FR" dirty="0"/>
              <a:t>, </a:t>
            </a:r>
            <a:r>
              <a:rPr lang="fr-FR" dirty="0" err="1"/>
              <a:t>Montbray</a:t>
            </a:r>
            <a:endParaRPr lang="fr-FR" dirty="0"/>
          </a:p>
          <a:p>
            <a:pPr lvl="0"/>
            <a:r>
              <a:rPr lang="fr-FR" dirty="0"/>
              <a:t>Les arbres coupés dont nous avons traces : cyprès de Gavray (cimetière)</a:t>
            </a:r>
          </a:p>
          <a:p>
            <a:endParaRPr lang="fr-FR" dirty="0"/>
          </a:p>
        </p:txBody>
      </p:sp>
    </p:spTree>
    <p:extLst>
      <p:ext uri="{BB962C8B-B14F-4D97-AF65-F5344CB8AC3E}">
        <p14:creationId xmlns:p14="http://schemas.microsoft.com/office/powerpoint/2010/main" val="15087579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Prochains rendez-vous…</a:t>
            </a:r>
            <a:endParaRPr lang="fr-FR" dirty="0"/>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r>
              <a:rPr lang="fr-FR" dirty="0" smtClean="0"/>
              <a:t>Calendrier </a:t>
            </a:r>
            <a:r>
              <a:rPr lang="fr-FR" dirty="0" smtClean="0"/>
              <a:t>des animations à </a:t>
            </a:r>
            <a:r>
              <a:rPr lang="fr-FR" dirty="0" smtClean="0"/>
              <a:t>Percy-en-Normandie</a:t>
            </a:r>
            <a:endParaRPr lang="fr-FR" dirty="0"/>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spTree>
    <p:extLst>
      <p:ext uri="{BB962C8B-B14F-4D97-AF65-F5344CB8AC3E}">
        <p14:creationId xmlns:p14="http://schemas.microsoft.com/office/powerpoint/2010/main" val="14671589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re 6"/>
          <p:cNvSpPr>
            <a:spLocks noGrp="1"/>
          </p:cNvSpPr>
          <p:nvPr>
            <p:ph type="ctrTitle"/>
          </p:nvPr>
        </p:nvSpPr>
        <p:spPr/>
        <p:txBody>
          <a:bodyPr/>
          <a:lstStyle/>
          <a:p>
            <a:r>
              <a:rPr lang="fr-FR" dirty="0" smtClean="0"/>
              <a:t>Merci de votre attention</a:t>
            </a:r>
            <a:endParaRPr lang="fr-FR" dirty="0"/>
          </a:p>
        </p:txBody>
      </p:sp>
      <p:sp>
        <p:nvSpPr>
          <p:cNvPr id="8" name="Sous-titre 7"/>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3541618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Site internet de l’association </a:t>
            </a:r>
            <a:endParaRPr lang="fr-FR" dirty="0"/>
          </a:p>
        </p:txBody>
      </p:sp>
      <p:sp>
        <p:nvSpPr>
          <p:cNvPr id="3" name="Espace réservé du contenu 2"/>
          <p:cNvSpPr>
            <a:spLocks noGrp="1"/>
          </p:cNvSpPr>
          <p:nvPr>
            <p:ph sz="half" idx="1"/>
          </p:nvPr>
        </p:nvSpPr>
        <p:spPr/>
        <p:txBody>
          <a:bodyPr/>
          <a:lstStyle/>
          <a:p>
            <a:pPr marL="0" indent="0">
              <a:buNone/>
            </a:pPr>
            <a:r>
              <a:rPr lang="fr-FR" dirty="0">
                <a:hlinkClick r:id="rId2"/>
              </a:rPr>
              <a:t>https://www.patrimoinevaldesienne.fr</a:t>
            </a:r>
            <a:r>
              <a:rPr lang="fr-FR" dirty="0" smtClean="0">
                <a:hlinkClick r:id="rId2"/>
              </a:rPr>
              <a:t>/</a:t>
            </a:r>
            <a:endParaRPr lang="fr-FR" dirty="0" smtClean="0"/>
          </a:p>
          <a:p>
            <a:pPr marL="0" indent="0">
              <a:buNone/>
            </a:pPr>
            <a:r>
              <a:rPr lang="fr-FR" dirty="0" smtClean="0"/>
              <a:t>Nous abritons la fédération normande pour la sauvegarde des cimetières.</a:t>
            </a:r>
            <a:endParaRPr lang="fr-FR" dirty="0"/>
          </a:p>
          <a:p>
            <a:endParaRPr lang="fr-FR" dirty="0"/>
          </a:p>
        </p:txBody>
      </p:sp>
      <p:sp>
        <p:nvSpPr>
          <p:cNvPr id="4" name="Espace réservé du contenu 3"/>
          <p:cNvSpPr>
            <a:spLocks noGrp="1"/>
          </p:cNvSpPr>
          <p:nvPr>
            <p:ph sz="half" idx="2"/>
          </p:nvPr>
        </p:nvSpPr>
        <p:spPr/>
        <p:txBody>
          <a:bodyPr/>
          <a:lstStyle/>
          <a:p>
            <a:r>
              <a:rPr lang="fr-FR" dirty="0" smtClean="0"/>
              <a:t>Bonne ou mauvaise idée que d’avoir verrouiller l’accès aux journaux? </a:t>
            </a:r>
            <a:endParaRPr lang="fr-FR" dirty="0"/>
          </a:p>
        </p:txBody>
      </p:sp>
    </p:spTree>
    <p:extLst>
      <p:ext uri="{BB962C8B-B14F-4D97-AF65-F5344CB8AC3E}">
        <p14:creationId xmlns:p14="http://schemas.microsoft.com/office/powerpoint/2010/main" val="4262343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Frais </a:t>
            </a:r>
            <a:r>
              <a:rPr lang="fr-FR" dirty="0" smtClean="0"/>
              <a:t>à suivre du fait de changements intervenus</a:t>
            </a:r>
            <a:endParaRPr lang="fr-FR" dirty="0"/>
          </a:p>
        </p:txBody>
      </p:sp>
      <p:pic>
        <p:nvPicPr>
          <p:cNvPr id="8" name="Espace réservé du contenu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71591" y="1600200"/>
            <a:ext cx="3191817" cy="4525963"/>
          </a:xfrm>
        </p:spPr>
      </p:pic>
      <p:pic>
        <p:nvPicPr>
          <p:cNvPr id="4" name="Espace réservé du conten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80591" y="1600200"/>
            <a:ext cx="3191817" cy="4525963"/>
          </a:xfrm>
        </p:spPr>
      </p:pic>
    </p:spTree>
    <p:extLst>
      <p:ext uri="{BB962C8B-B14F-4D97-AF65-F5344CB8AC3E}">
        <p14:creationId xmlns:p14="http://schemas.microsoft.com/office/powerpoint/2010/main" val="489207631"/>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1070</TotalTime>
  <Words>2174</Words>
  <Application>Microsoft Office PowerPoint</Application>
  <PresentationFormat>Affichage à l'écran (4:3)</PresentationFormat>
  <Paragraphs>819</Paragraphs>
  <Slides>78</Slides>
  <Notes>0</Notes>
  <HiddenSlides>0</HiddenSlides>
  <MMClips>0</MMClips>
  <ScaleCrop>false</ScaleCrop>
  <HeadingPairs>
    <vt:vector size="4" baseType="variant">
      <vt:variant>
        <vt:lpstr>Thème</vt:lpstr>
      </vt:variant>
      <vt:variant>
        <vt:i4>1</vt:i4>
      </vt:variant>
      <vt:variant>
        <vt:lpstr>Titres des diapositives</vt:lpstr>
      </vt:variant>
      <vt:variant>
        <vt:i4>78</vt:i4>
      </vt:variant>
    </vt:vector>
  </HeadingPairs>
  <TitlesOfParts>
    <vt:vector size="79" baseType="lpstr">
      <vt:lpstr>Thème Office</vt:lpstr>
      <vt:lpstr>Assemblée générale exercice 2018</vt:lpstr>
      <vt:lpstr>Adhérents excusés</vt:lpstr>
      <vt:lpstr>Pouvoirs attribués</vt:lpstr>
      <vt:lpstr>Rapport moral </vt:lpstr>
      <vt:lpstr>Précédente assemblée générale d’ASVPVS</vt:lpstr>
      <vt:lpstr>Les adhésions de l’association aux fédérations</vt:lpstr>
      <vt:lpstr>Comités d’orientation de la Fondation du patrimoine</vt:lpstr>
      <vt:lpstr>Site internet de l’association </vt:lpstr>
      <vt:lpstr>Frais à suivre du fait de changements intervenus</vt:lpstr>
      <vt:lpstr>HelloAsso</vt:lpstr>
      <vt:lpstr>La voix du patrimoine de Sienne</vt:lpstr>
      <vt:lpstr>Les animations 2018</vt:lpstr>
      <vt:lpstr>Randonnées mensuelles 2018</vt:lpstr>
      <vt:lpstr>Les randonnées mensuelles</vt:lpstr>
      <vt:lpstr>Fête  de la généalogie dans le bocage virois</vt:lpstr>
      <vt:lpstr>Coutances: visites 2018 du cimetière Saint-Pierre-de-Coutances</vt:lpstr>
      <vt:lpstr>Printemps des cimetières normands : 13 mai 2018</vt:lpstr>
      <vt:lpstr>Nuits des églises 2018</vt:lpstr>
      <vt:lpstr>La nuit des églises</vt:lpstr>
      <vt:lpstr>Visite de l’église de Bourey à Cérences</vt:lpstr>
      <vt:lpstr>Randonnées intercommunautaires</vt:lpstr>
      <vt:lpstr>Saint-Martin-le-Bouillant</vt:lpstr>
      <vt:lpstr>Analyse de la situation sur les randonnées intercommunautaires</vt:lpstr>
      <vt:lpstr>Journées européennes du patrimoine: Villedieu-les-Poêles-Rouffigny:</vt:lpstr>
      <vt:lpstr>Journées européennes du patrimoine: Gavray-sur-Sienne : 15 septembre 2018</vt:lpstr>
      <vt:lpstr>Salon international du patrimoine, Carrousel du Louvre, Paris :</vt:lpstr>
      <vt:lpstr>A la découverte de Percy (école Sainte-Marie)</vt:lpstr>
      <vt:lpstr>A la découverte de Percy  (CM 1 et CM 2)</vt:lpstr>
      <vt:lpstr>Inauguration des travaux réalisés à Montaigu-les-Bois : 10 novembre 2018</vt:lpstr>
      <vt:lpstr>Les dossiers</vt:lpstr>
      <vt:lpstr>Une signalétique pour faire connaitre les monuments restaurés </vt:lpstr>
      <vt:lpstr>Pupitre d’information</vt:lpstr>
      <vt:lpstr>Cartels sur les monuments funéraires restaurés</vt:lpstr>
      <vt:lpstr>Présentation PowerPoint</vt:lpstr>
      <vt:lpstr>Parcours urbain de Percy-en-Normandie</vt:lpstr>
      <vt:lpstr>SIAES : Continuité écologique de la Sienne (11 septembre 2018)</vt:lpstr>
      <vt:lpstr>La Sienne:</vt:lpstr>
      <vt:lpstr>Sauvera-t-on à Percy le relief de Jean Lambert-Rucki ? </vt:lpstr>
      <vt:lpstr>Véloroute « entre Sienne et Soulles »</vt:lpstr>
      <vt:lpstr>Point sur les finances de l’association</vt:lpstr>
      <vt:lpstr>Les comptes de l’association</vt:lpstr>
      <vt:lpstr>Le rejet de la part de CMB de subventionner l’association </vt:lpstr>
      <vt:lpstr>Bonus du fait du changement d’imprimante</vt:lpstr>
      <vt:lpstr>Administration de l’association</vt:lpstr>
      <vt:lpstr>Les administrateurs </vt:lpstr>
      <vt:lpstr>Présentation PowerPoint</vt:lpstr>
      <vt:lpstr>Administrateurs bénévoles</vt:lpstr>
      <vt:lpstr>Ce à quoi nous n’avons pas participé</vt:lpstr>
      <vt:lpstr>Pour information</vt:lpstr>
      <vt:lpstr>PETR Avranches-Villedieu-Granville</vt:lpstr>
      <vt:lpstr>Hôpital-hospice de Percy: 29 mai</vt:lpstr>
      <vt:lpstr>Projet patrimonial : Percy-en-Normandie : Gabriel Bossard</vt:lpstr>
      <vt:lpstr>Fédération normande pour la sauvegarde des cimetières et du patrimoine funéraire</vt:lpstr>
      <vt:lpstr>Conventions communes-fondation-du-patrimoine-association  </vt:lpstr>
      <vt:lpstr>Brécey: AG petit patrimoine</vt:lpstr>
      <vt:lpstr>Saint-Lô : acteurs du patrimoine de la Manche (2018-2019)</vt:lpstr>
      <vt:lpstr>Hambye: projet de pôle culturel</vt:lpstr>
      <vt:lpstr>Sortie patrimoine à Percy-en-Normandie: 2 octobre </vt:lpstr>
      <vt:lpstr>Histoire et patrimoine à Percy-en-Normandie</vt:lpstr>
      <vt:lpstr>Les CM 1 à Percy-en-Normandie</vt:lpstr>
      <vt:lpstr>Projets 2019</vt:lpstr>
      <vt:lpstr>Randonnées mensuelles 2019</vt:lpstr>
      <vt:lpstr>Appels à projets, patrimoine vernaculaire privé ou public</vt:lpstr>
      <vt:lpstr>Appels à projets </vt:lpstr>
      <vt:lpstr>Une croix sur la commune de Champrépus</vt:lpstr>
      <vt:lpstr>La planche de carreau de Sainte-Cécile</vt:lpstr>
      <vt:lpstr>Sourdeval-les-Bois </vt:lpstr>
      <vt:lpstr>Convention Le Guislain</vt:lpstr>
      <vt:lpstr>Maupertuis </vt:lpstr>
      <vt:lpstr>30 janvier 2019 : visite de l’île du Colombel à La Bloutière</vt:lpstr>
      <vt:lpstr>Pierres en lumière 18 mai 2019</vt:lpstr>
      <vt:lpstr>Pierres en lumière 2019</vt:lpstr>
      <vt:lpstr>Printemps des cimetières : 19 mai 2019 </vt:lpstr>
      <vt:lpstr>Rencontres des acteurs du patrimoine de la Manche</vt:lpstr>
      <vt:lpstr>JEP 21-22 septembre 2019</vt:lpstr>
      <vt:lpstr>Exposition arbres, bocages, paysages du val de Sienne</vt:lpstr>
      <vt:lpstr>Prochains rendez-vous…</vt:lpstr>
      <vt:lpstr>Merci de votre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Jacky_brionne</dc:creator>
  <cp:lastModifiedBy>Utilisateur Windows</cp:lastModifiedBy>
  <cp:revision>98</cp:revision>
  <dcterms:created xsi:type="dcterms:W3CDTF">2018-10-08T19:38:41Z</dcterms:created>
  <dcterms:modified xsi:type="dcterms:W3CDTF">2019-01-12T07:08:45Z</dcterms:modified>
</cp:coreProperties>
</file>