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67" r:id="rId3"/>
    <p:sldId id="266" r:id="rId4"/>
    <p:sldId id="268" r:id="rId5"/>
    <p:sldId id="270" r:id="rId6"/>
    <p:sldId id="272" r:id="rId7"/>
    <p:sldId id="269" r:id="rId8"/>
    <p:sldId id="279" r:id="rId9"/>
    <p:sldId id="297" r:id="rId10"/>
    <p:sldId id="290" r:id="rId11"/>
    <p:sldId id="291" r:id="rId12"/>
    <p:sldId id="292" r:id="rId13"/>
    <p:sldId id="295" r:id="rId14"/>
    <p:sldId id="280" r:id="rId15"/>
    <p:sldId id="257" r:id="rId16"/>
    <p:sldId id="258" r:id="rId17"/>
    <p:sldId id="287" r:id="rId18"/>
    <p:sldId id="293" r:id="rId19"/>
    <p:sldId id="260" r:id="rId20"/>
    <p:sldId id="259" r:id="rId21"/>
    <p:sldId id="296" r:id="rId22"/>
    <p:sldId id="294" r:id="rId23"/>
    <p:sldId id="261" r:id="rId24"/>
    <p:sldId id="262" r:id="rId25"/>
    <p:sldId id="263" r:id="rId26"/>
    <p:sldId id="264" r:id="rId27"/>
    <p:sldId id="265" r:id="rId28"/>
    <p:sldId id="273" r:id="rId29"/>
    <p:sldId id="288" r:id="rId30"/>
    <p:sldId id="274" r:id="rId31"/>
    <p:sldId id="275" r:id="rId32"/>
    <p:sldId id="276" r:id="rId33"/>
    <p:sldId id="277" r:id="rId34"/>
    <p:sldId id="278" r:id="rId35"/>
    <p:sldId id="281" r:id="rId36"/>
    <p:sldId id="282" r:id="rId37"/>
    <p:sldId id="283" r:id="rId38"/>
    <p:sldId id="285" r:id="rId39"/>
    <p:sldId id="286" r:id="rId40"/>
    <p:sldId id="289" r:id="rId41"/>
    <p:sldId id="298" r:id="rId42"/>
    <p:sldId id="299" r:id="rId43"/>
    <p:sldId id="284" r:id="rId4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8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AFCCF-8794-43A7-AE59-29EAC1B1E703}" type="datetimeFigureOut">
              <a:rPr lang="fr-FR" smtClean="0"/>
              <a:t>07/11/2016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615652-D81D-4504-9F44-6368E1FF35A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464002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179C45-0533-473F-85AB-34EA813ACAD5}" type="datetimeFigureOut">
              <a:rPr lang="fr-FR" smtClean="0"/>
              <a:t>07/11/2016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1D473C-9FEC-4230-A300-ACF16AB3A45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589714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75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72854-20C2-4070-A12B-806C356328B2}" type="datetime1">
              <a:rPr lang="fr-FR" smtClean="0"/>
              <a:t>07/11/2016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6652-A548-4DA3-AEC7-8901E7B2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809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680B7-72EE-4DCB-99B4-F8F146B46503}" type="datetime1">
              <a:rPr lang="fr-FR" smtClean="0"/>
              <a:t>07/11/2016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6652-A548-4DA3-AEC7-8901E7B2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8575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C2E0D-6BAB-4211-9405-F8512F57B946}" type="datetime1">
              <a:rPr lang="fr-FR" smtClean="0"/>
              <a:t>07/11/2016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6652-A548-4DA3-AEC7-8901E7B2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8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74670-85C5-48EA-B489-685AE8AC5470}" type="datetime1">
              <a:rPr lang="fr-FR" smtClean="0"/>
              <a:t>07/11/2016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6652-A548-4DA3-AEC7-8901E7B2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18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256E-892C-40FE-A15F-272B93B3A2D3}" type="datetime1">
              <a:rPr lang="fr-FR" smtClean="0"/>
              <a:t>07/11/2016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6652-A548-4DA3-AEC7-8901E7B2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9573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9A655-5BF1-40AA-BE76-FE5DDF14AFEF}" type="datetime1">
              <a:rPr lang="fr-FR" smtClean="0"/>
              <a:t>07/11/2016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6652-A548-4DA3-AEC7-8901E7B2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314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DFBB-5482-4A6A-9B16-ADDB2F636284}" type="datetime1">
              <a:rPr lang="fr-FR" smtClean="0"/>
              <a:t>07/11/2016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6652-A548-4DA3-AEC7-8901E7B2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9163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F7369-B12E-40C8-8D84-172D63010BF9}" type="datetime1">
              <a:rPr lang="fr-FR" smtClean="0"/>
              <a:t>07/11/2016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6652-A548-4DA3-AEC7-8901E7B2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785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FAB16-8106-40E1-B113-7C0712FC49E4}" type="datetime1">
              <a:rPr lang="fr-FR" smtClean="0"/>
              <a:t>07/11/2016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6652-A548-4DA3-AEC7-8901E7B2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513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285E6-BD77-4E8D-8126-43647FD4DEC3}" type="datetime1">
              <a:rPr lang="fr-FR" smtClean="0"/>
              <a:t>07/11/2016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6652-A548-4DA3-AEC7-8901E7B2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438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B04BB-41B6-48BF-AA87-0FA31EB30E71}" type="datetime1">
              <a:rPr lang="fr-FR" smtClean="0"/>
              <a:t>07/11/2016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D6652-A548-4DA3-AEC7-8901E7B2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008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2053C-4131-4892-A361-9B60A29031B0}" type="datetime1">
              <a:rPr lang="fr-FR" smtClean="0"/>
              <a:t>07/11/2016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D6652-A548-4DA3-AEC7-8901E7B2EB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1877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mailto:cimetieres.de.normandie@gmail.com" TargetMode="External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470025"/>
          </a:xfrm>
        </p:spPr>
        <p:txBody>
          <a:bodyPr/>
          <a:lstStyle/>
          <a:p>
            <a:r>
              <a:rPr lang="fr-FR" dirty="0" smtClean="0"/>
              <a:t>Cimetières de Normandie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E8962-F802-4B24-B4E6-A0ED004ADE6E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94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cimetières protestants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9" name="ZoneTexte 8"/>
          <p:cNvSpPr txBox="1"/>
          <p:nvPr/>
        </p:nvSpPr>
        <p:spPr>
          <a:xfrm>
            <a:off x="467544" y="53732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Condé-sur-Noireau (Calvados)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644008" y="53732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/>
              <a:t>Cresserons</a:t>
            </a:r>
            <a:r>
              <a:rPr lang="fr-FR" dirty="0" smtClean="0"/>
              <a:t> (Calvados)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2BFD1-08FE-4DDE-B710-5A2265A38C54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207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cimetières protestants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6" name="ZoneTexte 5"/>
          <p:cNvSpPr txBox="1"/>
          <p:nvPr/>
        </p:nvSpPr>
        <p:spPr>
          <a:xfrm>
            <a:off x="467544" y="544522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Fresnes (Calvados)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644008" y="544522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Montilly</a:t>
            </a:r>
            <a:r>
              <a:rPr lang="fr-FR" dirty="0" smtClean="0"/>
              <a:t>-sur-</a:t>
            </a:r>
            <a:r>
              <a:rPr lang="fr-FR" dirty="0" err="1" smtClean="0"/>
              <a:t>Noireau</a:t>
            </a:r>
            <a:r>
              <a:rPr lang="fr-FR" dirty="0" smtClean="0"/>
              <a:t> (Calvados)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08703-A168-4672-93E4-557F3E918A9E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972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Cimetières protestants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6" name="ZoneTexte 5"/>
          <p:cNvSpPr txBox="1"/>
          <p:nvPr/>
        </p:nvSpPr>
        <p:spPr>
          <a:xfrm>
            <a:off x="467544" y="53732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Athis-de-l’Orne (Calvados)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644008" y="555788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Chefresne (Manche)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63DAB-7956-4F22-9F3A-ED28BAA55DE2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039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Des notions d’architecture  </a:t>
            </a:r>
            <a:br>
              <a:rPr lang="fr-FR" dirty="0" smtClean="0"/>
            </a:br>
            <a:r>
              <a:rPr lang="fr-FR" dirty="0" smtClean="0"/>
              <a:t>et de paysages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467544" y="53732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Saint-</a:t>
            </a:r>
            <a:r>
              <a:rPr lang="fr-FR" dirty="0" err="1" smtClean="0"/>
              <a:t>Vigor</a:t>
            </a:r>
            <a:r>
              <a:rPr lang="fr-FR" dirty="0" smtClean="0"/>
              <a:t>-des-Monts (Manche)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716016" y="537321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Sainte-Colombe (Manche) </a:t>
            </a:r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AF706-3081-4BA5-B807-A299D5D68538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55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cimetières architecturés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302" y="1600200"/>
            <a:ext cx="3392396" cy="4525963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8" name="ZoneTexte 7"/>
          <p:cNvSpPr txBox="1"/>
          <p:nvPr/>
        </p:nvSpPr>
        <p:spPr>
          <a:xfrm>
            <a:off x="3851920" y="6165304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Avranches 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D288A-6C16-48C7-B129-8CA74995D337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129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8000" y="351039"/>
            <a:ext cx="8229600" cy="4525963"/>
          </a:xfrm>
        </p:spPr>
        <p:txBody>
          <a:bodyPr/>
          <a:lstStyle/>
          <a:p>
            <a:r>
              <a:rPr lang="fr-FR" dirty="0" smtClean="0"/>
              <a:t>Fédération normande pour la sauvegarde des cimetières et du patrimoine funéraire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4EB57-4A63-4669-BDDF-DF39755E3BDB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2324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Missions que s’est fixée la fédération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Cette fédération d’associations a pour objets d’apporter toutes les contributions nécessaires à la sensibilisation et la préservation des cimetières, au titre de l’art, de l’histoire et des paysages </a:t>
            </a:r>
            <a:r>
              <a:rPr lang="fr-FR" dirty="0" smtClean="0"/>
              <a:t>en Normandie et </a:t>
            </a:r>
            <a:r>
              <a:rPr lang="fr-FR" dirty="0"/>
              <a:t>d’accomplir des missions auprès des élus, des associations, d’aide à la réalisation d’inventaires, d’accompagnement de chantiers de restauration, de sélection, avec le concours des administrations et services d’état, de la région, du département , et autres établissements publics ou associatifs en lien avec le patrimoine et l’histoire ; la mise en place d’une commission label pour les sépultures et monuments entrant dans le domaine « des tombes remarquables de </a:t>
            </a:r>
            <a:r>
              <a:rPr lang="fr-FR" dirty="0" smtClean="0"/>
              <a:t>Normandie» </a:t>
            </a:r>
            <a:r>
              <a:rPr lang="fr-FR" dirty="0"/>
              <a:t>au titre de l’art et ou de l’histoire </a:t>
            </a:r>
            <a:r>
              <a:rPr lang="fr-FR" dirty="0" smtClean="0"/>
              <a:t>locale. 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68C377-1318-4A72-BC46-32234466AE09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5389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5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Cimetières normands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666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fr-FR" dirty="0" smtClean="0">
                <a:solidFill>
                  <a:srgbClr val="FFC000"/>
                </a:solidFill>
              </a:rPr>
              <a:t>La fédération </a:t>
            </a:r>
            <a:r>
              <a:rPr lang="fr-FR" dirty="0">
                <a:solidFill>
                  <a:srgbClr val="FFC000"/>
                </a:solidFill>
              </a:rPr>
              <a:t>normande pour la sauvegarde des cimetières et du patrimoine funéraire </a:t>
            </a:r>
            <a:r>
              <a:rPr lang="fr-FR" dirty="0" smtClean="0">
                <a:solidFill>
                  <a:srgbClr val="FFC000"/>
                </a:solidFill>
              </a:rPr>
              <a:t>rassemble  actuellement 14 associations locales. C’est un début. </a:t>
            </a:r>
            <a:endParaRPr lang="fr-FR" dirty="0">
              <a:solidFill>
                <a:srgbClr val="FFC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60032" y="60932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Repentigny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A55B-CB6F-4801-A7A8-982D54FB7686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560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Des cimetières aux carrés spécifiques</a:t>
            </a:r>
            <a:endParaRPr lang="fr-FR" dirty="0"/>
          </a:p>
        </p:txBody>
      </p:sp>
      <p:pic>
        <p:nvPicPr>
          <p:cNvPr id="8" name="Espace réservé du contenu 7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10" name="ZoneTexte 9"/>
          <p:cNvSpPr txBox="1"/>
          <p:nvPr/>
        </p:nvSpPr>
        <p:spPr>
          <a:xfrm>
            <a:off x="4139952" y="5445224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Périers-sur-le-Dan (Calvados)</a:t>
            </a:r>
            <a:endParaRPr lang="fr-FR" dirty="0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7F5F4-4ED3-46F3-BF2F-AC8B853E9674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11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Hébergement 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2"/>
                </a:solidFill>
              </a:rPr>
              <a:t>patrimoinevaldesienne.fr/cimetières</a:t>
            </a:r>
          </a:p>
          <a:p>
            <a:r>
              <a:rPr lang="fr-FR" dirty="0" smtClean="0"/>
              <a:t>Dossiers</a:t>
            </a:r>
          </a:p>
          <a:p>
            <a:r>
              <a:rPr lang="fr-FR" dirty="0" smtClean="0"/>
              <a:t>Journaux</a:t>
            </a:r>
          </a:p>
          <a:p>
            <a:r>
              <a:rPr lang="fr-FR" dirty="0" smtClean="0"/>
              <a:t>Entretien</a:t>
            </a:r>
          </a:p>
          <a:p>
            <a:r>
              <a:rPr lang="fr-FR" dirty="0" smtClean="0"/>
              <a:t>Gestion 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2BF17-576F-4463-AB40-FA5D2C474098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77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Normandie : 5 départements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84784"/>
            <a:ext cx="6543277" cy="5147378"/>
          </a:xfrm>
        </p:spPr>
      </p:pic>
      <p:sp>
        <p:nvSpPr>
          <p:cNvPr id="5" name="Ellipse 4"/>
          <p:cNvSpPr/>
          <p:nvPr/>
        </p:nvSpPr>
        <p:spPr>
          <a:xfrm>
            <a:off x="4427984" y="3551312"/>
            <a:ext cx="648072" cy="698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14</a:t>
            </a:r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2123728" y="3046095"/>
            <a:ext cx="648072" cy="698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50</a:t>
            </a:r>
            <a:endParaRPr lang="fr-FR" dirty="0"/>
          </a:p>
        </p:txBody>
      </p:sp>
      <p:sp>
        <p:nvSpPr>
          <p:cNvPr id="7" name="Ellipse 6"/>
          <p:cNvSpPr/>
          <p:nvPr/>
        </p:nvSpPr>
        <p:spPr>
          <a:xfrm>
            <a:off x="5364088" y="5157192"/>
            <a:ext cx="648072" cy="698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61</a:t>
            </a:r>
            <a:endParaRPr lang="fr-FR" dirty="0"/>
          </a:p>
        </p:txBody>
      </p:sp>
      <p:sp>
        <p:nvSpPr>
          <p:cNvPr id="8" name="Ellipse 7"/>
          <p:cNvSpPr/>
          <p:nvPr/>
        </p:nvSpPr>
        <p:spPr>
          <a:xfrm>
            <a:off x="6804248" y="3551312"/>
            <a:ext cx="648072" cy="698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27</a:t>
            </a:r>
            <a:endParaRPr lang="fr-FR" dirty="0"/>
          </a:p>
        </p:txBody>
      </p:sp>
      <p:sp>
        <p:nvSpPr>
          <p:cNvPr id="9" name="Ellipse 8"/>
          <p:cNvSpPr/>
          <p:nvPr/>
        </p:nvSpPr>
        <p:spPr>
          <a:xfrm>
            <a:off x="6959297" y="2132856"/>
            <a:ext cx="648072" cy="6983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76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300192" y="5855568"/>
            <a:ext cx="2592288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Origine : atlas du monde Sélection du </a:t>
            </a:r>
            <a:r>
              <a:rPr lang="fr-FR" dirty="0" err="1" smtClean="0"/>
              <a:t>Reader’s</a:t>
            </a:r>
            <a:r>
              <a:rPr lang="fr-FR" dirty="0" smtClean="0"/>
              <a:t> Digest.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68B2B-0481-4090-B254-42B3CC7B4D6D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82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Siège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34 Rue du docteur Regnault</a:t>
            </a:r>
          </a:p>
          <a:p>
            <a:r>
              <a:rPr lang="fr-FR" dirty="0" smtClean="0"/>
              <a:t>50450 Hambye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F5F58A-1BB3-4A6D-A5DC-D0994ACC95A8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771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Un héritage en péril 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264" y="1600200"/>
            <a:ext cx="3394472" cy="4525963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971600" y="587727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 err="1" smtClean="0"/>
              <a:t>Saint-Amand</a:t>
            </a:r>
            <a:r>
              <a:rPr lang="fr-FR" dirty="0" smtClean="0"/>
              <a:t> (Manche)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BD9208-8616-44A2-B787-1DB73653AB15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917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Des comportements interrogateurs 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6" name="ZoneTexte 5"/>
          <p:cNvSpPr txBox="1"/>
          <p:nvPr/>
        </p:nvSpPr>
        <p:spPr>
          <a:xfrm>
            <a:off x="611560" y="54452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Mathieu (Calvados)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644008" y="5445224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Gorges (Manche)</a:t>
            </a:r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AFB48-5B80-4D0C-991D-B654DC8151D0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71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Actualité 2016 </a:t>
            </a:r>
            <a:endParaRPr lang="fr-FR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47825" y="25130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Point sur les actions menées en 2016 :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674336"/>
              </p:ext>
            </p:extLst>
          </p:nvPr>
        </p:nvGraphicFramePr>
        <p:xfrm>
          <a:off x="467545" y="1340771"/>
          <a:ext cx="8208912" cy="47853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0097"/>
                <a:gridCol w="2019771"/>
                <a:gridCol w="5319044"/>
              </a:tblGrid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6/1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Champrépus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Commission cimetière de l’ASVPVS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11/1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Sourdeval-les-Bois 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Monument funéraire en fonte abbé Gombert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14/1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Montaigu-les-Bois 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Cimetière 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22/1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Sourdeval-les-Bois 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Monument funéraire en fonte abbé Gombert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17/2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Ellon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Cimetière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3828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20/2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Rouffigny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Rencontre de Sarah Pihan à la mairie pour association patrimoine et cimetière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3828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25/2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Paris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Réunion avec François Michaud-Nérard directeur des services funéraires de la ville de Paris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8/3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Bayeux 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Sous-préfecture (Guéron et Ellon)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10/3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Cerisy-la-Salle 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Colloque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11/3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Saint-Sever 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Conférence-formation cimetière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14/3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Guéron 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Cimetière 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30/3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Montabot 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Cimetière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9/4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Brécey 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Réunion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13/4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Caen (14)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Conférence-formation cimetière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15/4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Grand-Celland (Le) 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Jardin d’art et de mémoire 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18/4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Granville 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Commission cimetière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25/4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Grand-Celland (Le)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Jardin d’art et de mémoire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3828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28/4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Grand-Celland (Le)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Rendez-vous avec particuliers à propos du cimetière fermé de l’église de Reffuveille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29/4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Bayeux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Recherches archives pour Landelles et La Lande-Vaumont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19141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6/5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Lyon 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Rendez-vous avec Gaëlle Clavandier pour colloque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  <a:tr h="3828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7/5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Coutances </a:t>
                      </a:r>
                      <a:endParaRPr lang="fr-FR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Cimetière de Saint-Pierre-de-Coutances avec association Avril (20/7, 5/8)</a:t>
                      </a:r>
                      <a:endParaRPr lang="fr-FR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4401" marR="64401" marT="0" marB="0"/>
                </a:tc>
              </a:tr>
            </a:tbl>
          </a:graphicData>
        </a:graphic>
      </p:graphicFrame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825625" y="1600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Point sur les actions menées en 2016 :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09997-71AC-4486-8B4F-470485BF4FB9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1440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Actualité 2016 (suite)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8142039"/>
              </p:ext>
            </p:extLst>
          </p:nvPr>
        </p:nvGraphicFramePr>
        <p:xfrm>
          <a:off x="539552" y="1844829"/>
          <a:ext cx="8064896" cy="45364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5265"/>
                <a:gridCol w="2481977"/>
                <a:gridCol w="4867654"/>
              </a:tblGrid>
              <a:tr h="4389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9/5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Grand-Celland (Le), Coulouvray-Boisbenâtre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Jardin d’art et de mémoire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9/5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Granville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Commission cimetière (cimetière ND)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17/5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Reffuveille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Rendez-vous avec le maire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19/5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Paris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Groupe de travail cimetière mémoire des lieux (SPPEF)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20/5  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Lande-Vaumont (La)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Préparation de la visite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26/5  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Grand-Celland (Le)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Jardin d’art et de mémoire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89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28/5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Urville-Nacqueville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Cimetière de Nacqueville (chapelle funéraire de Tocqueville) rencontre avec madame le maire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5/6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Lande-Vaumont (La)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Eglise et cimetière (visite)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5/6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Maupertuis 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If du cimetière abattu quelques jours auparavant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511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10/6  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Avranches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Syndicat mixte du pays de la baie du Mont-Saint-Michel : cimetières et patrimoine funéraire dans le label « village patrimoine » Monsieur Chaussat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3899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12/6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Beslon, La Colombe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Chapelle de la Trinité en Beslon (nécropole privée et cimetière)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13/6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Coutances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Recherches archives pour Urville-Nacqueville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17/6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Saint-Lô 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Recherches archives pour Urville-Nacqueville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25/6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Repentigny 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Cimetière ancien 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29/6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Mesnil-Ozenne (Le)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Cimetière 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1286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4/7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Périer-sur-le-Dan </a:t>
                      </a:r>
                      <a:endParaRPr lang="fr-FR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Cimetière </a:t>
                      </a:r>
                      <a:endParaRPr lang="fr-FR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F1323-DB74-4AC4-A309-F3B970472BC1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43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Actualité 2016 (ter)</a:t>
            </a:r>
            <a:endParaRPr lang="fr-FR" dirty="0"/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5268758"/>
              </p:ext>
            </p:extLst>
          </p:nvPr>
        </p:nvGraphicFramePr>
        <p:xfrm>
          <a:off x="539552" y="1556788"/>
          <a:ext cx="8136904" cy="456937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9123"/>
                <a:gridCol w="2078966"/>
                <a:gridCol w="5458815"/>
              </a:tblGrid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8/7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Coutances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Cimetière Saint Pierre avec Avril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11/7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Roncey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Association départementale des maires de la Manche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13/7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Sainte-Colombe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Jardin du souvenir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315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27/7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Beslon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Cimetière pour reportage La manche Libre (page départementale)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5/8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Coutances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Visite publique du cimetière Saint Pierre avec Avril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13/8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Roncey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Cimetière (pré inventaire)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15/8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Roncey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Cimetière (pré inventaire)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21/8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Roncey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Cimetière (pré inventaire)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3/9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Landelles-et-Coupigny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Cimetière (RDV journaliste)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11/9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Landelles-et-Coupigny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Visite publique du cimetière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19/9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Hambye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Invité à la commission municipale cimetière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23/9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Saint-Lô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Assemblée générale de la fédération normande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28/9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Hommet-d’Arthenay (Le)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Tombe de soldats morts pour la France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30/9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Cerisy-la-Salle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Préparation colloque sur les cimetières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1/10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Hémévez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Conférence (journée complète)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5/10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Sartilly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Cimetière (les caporaux de Souain)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13/10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Périer-sur-le-Dan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Initiation à l’inventaire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4726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17/10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Vire-Normandie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Visite de l’église et du cimetière de Saint-Germain-de-Tallevende-La Lande-Vaumont (atelier patrimoine de l’université inter-âge)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3151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18/10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Saint-Lô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CAUE : réunion préparatoire sur les interventions du CAUE dans le cadre du colloque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21/10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Cerisy-la-Salle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Préparation colloque sur les cimetières (commission)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27/10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Coutances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Ouest-France (pour article cimetières)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1/11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Coutances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France 3 Normandie (Hélène Jacques)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6/11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Saint-Vigor-des-Monts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Visite publique du cimetière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7/11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Paris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Ministère de la Culture et de la Communication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  <a:tr h="1575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18/11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>
                          <a:effectLst/>
                        </a:rPr>
                        <a:t>Tourville-sur-Sienne </a:t>
                      </a:r>
                      <a:endParaRPr lang="fr-FR" sz="11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dirty="0">
                          <a:effectLst/>
                        </a:rPr>
                        <a:t>Conseil des administrateurs de la fédération </a:t>
                      </a:r>
                      <a:endParaRPr lang="fr-FR" sz="11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3846" marR="63846" marT="0" marB="0"/>
                </a:tc>
              </a:tr>
            </a:tbl>
          </a:graphicData>
        </a:graphic>
      </p:graphicFrame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57D1A-A214-4092-90B4-BA69CE71B96D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72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Colloque « que vont devenir les cimetières de Normandie et ailleurs » 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30 août-2 septembre 2017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DFEAC-2C77-470E-B798-CC09A316DB10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09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Direction du colloque sur les cimetières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Gaëlle Clavandier</a:t>
            </a:r>
          </a:p>
          <a:p>
            <a:r>
              <a:rPr lang="fr-FR" dirty="0" smtClean="0"/>
              <a:t>François Michaud-Nérard</a:t>
            </a:r>
          </a:p>
          <a:p>
            <a:r>
              <a:rPr lang="fr-FR" dirty="0" smtClean="0"/>
              <a:t>Jacky Brionne 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455566-6712-46BB-9F12-3802AE7970C1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17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Une tombe exceptionnellement rare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7" name="Espace réservé du contenu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  <p:sp>
        <p:nvSpPr>
          <p:cNvPr id="8" name="ZoneTexte 7"/>
          <p:cNvSpPr txBox="1"/>
          <p:nvPr/>
        </p:nvSpPr>
        <p:spPr>
          <a:xfrm>
            <a:off x="971600" y="5877272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Tombe de poilu dans le cimetière de Carteret à </a:t>
            </a:r>
            <a:r>
              <a:rPr lang="fr-FR" dirty="0"/>
              <a:t>B</a:t>
            </a:r>
            <a:r>
              <a:rPr lang="fr-FR" dirty="0" smtClean="0"/>
              <a:t>arneville-Carteret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F07D3-05B6-4F9A-BB9F-C6AD31379F97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8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" y="-19962"/>
            <a:ext cx="9170615" cy="6877962"/>
          </a:xfr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caporaux de </a:t>
            </a:r>
            <a:r>
              <a:rPr lang="fr-FR" dirty="0" err="1" smtClean="0"/>
              <a:t>Souain</a:t>
            </a:r>
            <a:r>
              <a:rPr lang="fr-FR" dirty="0" smtClean="0"/>
              <a:t> fusillés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4E422-5CE0-440C-9D2B-CBD1EC285E2B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23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7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 </a:t>
            </a:r>
            <a:r>
              <a:rPr lang="fr-FR" dirty="0"/>
              <a:t>N</a:t>
            </a:r>
            <a:r>
              <a:rPr lang="fr-FR" dirty="0" smtClean="0"/>
              <a:t>ormandie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48680" y="2204864"/>
            <a:ext cx="8229600" cy="4525963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Cinq départements :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Calvados : 621 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Eure : 617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Manche : 516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Orne :412</a:t>
            </a:r>
          </a:p>
          <a:p>
            <a:r>
              <a:rPr lang="fr-FR" dirty="0" smtClean="0">
                <a:solidFill>
                  <a:schemeClr val="bg1"/>
                </a:solidFill>
              </a:rPr>
              <a:t>Seine-Maritime : 718 soit : 2884 communes  </a:t>
            </a:r>
            <a:r>
              <a:rPr lang="fr-FR" sz="1400" dirty="0" smtClean="0">
                <a:solidFill>
                  <a:schemeClr val="bg1"/>
                </a:solidFill>
              </a:rPr>
              <a:t>(sources Wikipédia)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62AC70-5F16-402C-AC7C-F7F87340BB71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261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Coutances : cimetière Saint Pierre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  <p:sp>
        <p:nvSpPr>
          <p:cNvPr id="7" name="ZoneTexte 6"/>
          <p:cNvSpPr txBox="1"/>
          <p:nvPr/>
        </p:nvSpPr>
        <p:spPr>
          <a:xfrm>
            <a:off x="395536" y="5373216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Exceptionnellement ouvert à la Toussaint.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F7758-1A9D-4D70-AD9A-32B8596FD8F3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65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Exemples de sauvetage de croix en fonte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  <p:sp>
        <p:nvSpPr>
          <p:cNvPr id="7" name="ZoneTexte 6"/>
          <p:cNvSpPr txBox="1"/>
          <p:nvPr/>
        </p:nvSpPr>
        <p:spPr>
          <a:xfrm>
            <a:off x="971600" y="587727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Champrépus (Manche)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148064" y="587727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Villedieu-les-Poêles (Manche)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2347FD-F077-4E6F-91CB-F223A2A1B473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086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Autres exemples de sauvetage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7" name="ZoneTexte 6"/>
          <p:cNvSpPr txBox="1"/>
          <p:nvPr/>
        </p:nvSpPr>
        <p:spPr>
          <a:xfrm>
            <a:off x="467544" y="5373216"/>
            <a:ext cx="4032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Gavray, cimetière du Mesnil-Hue (Manche)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644008" y="53732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Montbray (Manche)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23A58-C201-48D0-AA73-3E7650B19B7A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7192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Autres restaurations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87255" y="2277641"/>
            <a:ext cx="4038600" cy="302895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96820"/>
            <a:ext cx="3024336" cy="4032448"/>
          </a:xfrm>
        </p:spPr>
      </p:pic>
      <p:sp>
        <p:nvSpPr>
          <p:cNvPr id="7" name="ZoneTexte 6"/>
          <p:cNvSpPr txBox="1"/>
          <p:nvPr/>
        </p:nvSpPr>
        <p:spPr>
          <a:xfrm>
            <a:off x="1187624" y="580526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Percy-en-Normandie (Manche) : avant et après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426EB-9492-4B92-B8D7-E28772E17CD5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304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Des monuments exceptionnels en péril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837267"/>
            <a:ext cx="2975998" cy="3967997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3239" y="2274565"/>
            <a:ext cx="4038600" cy="3028950"/>
          </a:xfrm>
        </p:spPr>
      </p:pic>
      <p:sp>
        <p:nvSpPr>
          <p:cNvPr id="10" name="ZoneTexte 9"/>
          <p:cNvSpPr txBox="1"/>
          <p:nvPr/>
        </p:nvSpPr>
        <p:spPr>
          <a:xfrm>
            <a:off x="755576" y="587727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Sourdeval-les-Bois (Manche)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5076056" y="580526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Montaigu-les-Bois (Manche)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4269232" y="2276872"/>
            <a:ext cx="1800200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r"/>
            <a:r>
              <a:rPr lang="fr-FR" dirty="0" smtClean="0"/>
              <a:t>Restauration possible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C3A48-8107-44CD-A4F8-56EC7C6E6C9B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300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358" y="-29518"/>
            <a:ext cx="9183357" cy="6887518"/>
          </a:xfrm>
        </p:spPr>
      </p:pic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Des notions d’architecture et de paysage à préserver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79512" y="580526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Saint-Sever-Calvados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09E69-CA0A-4B23-BDAB-5983B309D381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10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Saint-Côme-du-Mont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De la difficulté de prendre les abords en considération dans le cadre des Monuments historiques 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DB134-D395-4EEE-8811-F661F9718C11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4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>
                <a:solidFill>
                  <a:schemeClr val="bg1"/>
                </a:solidFill>
              </a:rPr>
              <a:t>Parc </a:t>
            </a:r>
            <a:r>
              <a:rPr lang="fr-FR" dirty="0" err="1" smtClean="0">
                <a:solidFill>
                  <a:schemeClr val="bg1"/>
                </a:solidFill>
              </a:rPr>
              <a:t>naurel</a:t>
            </a:r>
            <a:r>
              <a:rPr lang="fr-FR" dirty="0" smtClean="0">
                <a:solidFill>
                  <a:schemeClr val="bg1"/>
                </a:solidFill>
              </a:rPr>
              <a:t> régional Normandie-Maine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Contrairement au PNR (parc naturel régional Normandie-Maine) certains ne prennent pas l’aménagement des cimetières en considération.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7B887-1B13-4172-91D8-E94335FCBD8D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49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Les ifs de cimetières toujours menacés </a:t>
            </a:r>
            <a:endParaRPr lang="fr-FR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4098" name="Picture 2" descr="C:\Users\HP\Pictures\cimetieres\montgardon\montgardon_2\P120052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971600" y="587727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Maupertuis (Manche)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148064" y="5877272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Montgardon</a:t>
            </a:r>
            <a:r>
              <a:rPr lang="fr-FR" dirty="0" smtClean="0"/>
              <a:t> (Manche)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0CF38-E160-47BB-ADDA-3C50D27B0739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90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D’autres ifs…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  <p:sp>
        <p:nvSpPr>
          <p:cNvPr id="7" name="ZoneTexte 6"/>
          <p:cNvSpPr txBox="1"/>
          <p:nvPr/>
        </p:nvSpPr>
        <p:spPr>
          <a:xfrm>
            <a:off x="467544" y="537321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Gorges (Manche</a:t>
            </a:r>
            <a:r>
              <a:rPr lang="fr-FR" smtClean="0"/>
              <a:t>) </a:t>
            </a:r>
          </a:p>
          <a:p>
            <a:r>
              <a:rPr lang="fr-FR" smtClean="0"/>
              <a:t>PNR du Cotentin-et-du-Bessin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2843808" y="5949280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Saint-Clément-Rancoudray sauvé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2C5EB4-D827-43E4-8BD5-3CCF5E008A98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Cimetières militaires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Les commémorations y sont toujours un évènement marquant</a:t>
            </a:r>
            <a:r>
              <a:rPr lang="fr-FR" dirty="0" smtClean="0"/>
              <a:t>. 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21A72-1290-415D-BF1C-92CE4B087B40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864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Labelliser les tombes remarquables </a:t>
            </a:r>
            <a:endParaRPr lang="fr-FR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3881"/>
            <a:ext cx="4038600" cy="4038600"/>
          </a:xfrm>
        </p:spPr>
      </p:pic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FR" dirty="0" smtClean="0"/>
              <a:t>Sur dossier</a:t>
            </a:r>
          </a:p>
          <a:p>
            <a:r>
              <a:rPr lang="fr-FR" dirty="0" smtClean="0"/>
              <a:t>Avec la contribution de différents services liés </a:t>
            </a:r>
            <a:r>
              <a:rPr lang="fr-FR" smtClean="0"/>
              <a:t>au patrimoine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75E3E-FCC7-4171-ADCF-2AB9D94CA2DD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750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Sensibiliser, mobiliser, informer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7" name="ZoneTexte 6"/>
          <p:cNvSpPr txBox="1"/>
          <p:nvPr/>
        </p:nvSpPr>
        <p:spPr>
          <a:xfrm>
            <a:off x="395536" y="537321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Saint-</a:t>
            </a:r>
            <a:r>
              <a:rPr lang="fr-FR" dirty="0" err="1" smtClean="0"/>
              <a:t>Vigor</a:t>
            </a:r>
            <a:r>
              <a:rPr lang="fr-FR" dirty="0" smtClean="0"/>
              <a:t>-des-Monts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4644008" y="53732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Montbray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ECEE8-197A-4B85-BF52-C245E2E56B43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186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Sensibiliser, mobiliser, informer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pic>
        <p:nvPicPr>
          <p:cNvPr id="9" name="Espace réservé du contenu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10" name="ZoneTexte 9"/>
          <p:cNvSpPr txBox="1"/>
          <p:nvPr/>
        </p:nvSpPr>
        <p:spPr>
          <a:xfrm>
            <a:off x="467544" y="53732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Avranches 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644008" y="53732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Coutances 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695719-6B91-443E-BC7F-B6BA42352F99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94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re 3"/>
          <p:cNvSpPr>
            <a:spLocks noGrp="1"/>
          </p:cNvSpPr>
          <p:nvPr>
            <p:ph type="ctrTitle"/>
          </p:nvPr>
        </p:nvSpPr>
        <p:spPr>
          <a:xfrm>
            <a:off x="899592" y="3717032"/>
            <a:ext cx="7772400" cy="1470025"/>
          </a:xfrm>
        </p:spPr>
        <p:txBody>
          <a:bodyPr/>
          <a:lstStyle/>
          <a:p>
            <a:r>
              <a:rPr lang="fr-FR" dirty="0" smtClean="0">
                <a:solidFill>
                  <a:schemeClr val="bg1"/>
                </a:solidFill>
              </a:rPr>
              <a:t>Merci de votre attention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827584" y="260648"/>
            <a:ext cx="7848872" cy="1752600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Nous joindre :</a:t>
            </a:r>
          </a:p>
          <a:p>
            <a:r>
              <a:rPr lang="fr-FR" dirty="0" smtClean="0">
                <a:solidFill>
                  <a:schemeClr val="tx2"/>
                </a:solidFill>
                <a:hlinkClick r:id="rId3"/>
              </a:rPr>
              <a:t>cimetieres.de.normandie@gmail.com</a:t>
            </a:r>
            <a:endParaRPr lang="fr-FR" dirty="0" smtClean="0">
              <a:solidFill>
                <a:schemeClr val="tx2"/>
              </a:solidFill>
            </a:endParaRPr>
          </a:p>
          <a:p>
            <a:r>
              <a:rPr lang="fr-FR" dirty="0" smtClean="0">
                <a:solidFill>
                  <a:schemeClr val="tx2"/>
                </a:solidFill>
              </a:rPr>
              <a:t>Téléphone : 06 87 56 35 58</a:t>
            </a:r>
            <a:endParaRPr lang="fr-FR" dirty="0">
              <a:solidFill>
                <a:schemeClr val="tx2"/>
              </a:solidFill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4F48-73BC-4F03-9BD2-FEAB00168482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03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Montjoie-Saint-Martin </a:t>
            </a: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Les cimetières de la baie du Mont-saint-Michel y sont convoités en vertu de leur exposition. 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191C-5B08-4099-B45A-834283A1AD4B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4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smtClean="0"/>
              <a:t>Le cimetière monumental de Rouen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71B9F-5BBE-4AAC-B35C-D6E255E82B34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09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Normandie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/>
          <a:lstStyle/>
          <a:p>
            <a:r>
              <a:rPr lang="fr-FR" dirty="0" smtClean="0"/>
              <a:t>La province est marquée par de nombreux cimetières militaires : alliés et allemands. </a:t>
            </a:r>
          </a:p>
          <a:p>
            <a:r>
              <a:rPr lang="fr-FR" dirty="0" smtClean="0"/>
              <a:t>Ceux-ci contribuent de manière importante au dynamisme culturel et touristique de la région. </a:t>
            </a:r>
          </a:p>
          <a:p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B4A85-B6DF-4EFD-8F7E-DFC637602250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287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 nombreux cimetières marins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419872" y="616530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Granville 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BFC30-9412-4019-ABD1-2B5E65DE8CDE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122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Des cimetières marins</a:t>
            </a:r>
            <a:endParaRPr lang="fr-FR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Espace réservé du contenu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Fédération normande pour la sauvegarde des cimetières et du patrimoine funéraire</a:t>
            </a:r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467544" y="53732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 Haye-</a:t>
            </a:r>
            <a:r>
              <a:rPr lang="fr-FR" dirty="0" err="1" smtClean="0"/>
              <a:t>d’Ectot</a:t>
            </a:r>
            <a:r>
              <a:rPr lang="fr-FR" dirty="0" smtClean="0"/>
              <a:t> (Manche)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644008" y="53732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La </a:t>
            </a:r>
            <a:r>
              <a:rPr lang="fr-FR" dirty="0"/>
              <a:t>P</a:t>
            </a:r>
            <a:r>
              <a:rPr lang="fr-FR" dirty="0" smtClean="0"/>
              <a:t>ernelle (Manche)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99E85-4B35-44CD-AD22-A00FB999B73C}" type="datetime1">
              <a:rPr lang="fr-FR" smtClean="0"/>
              <a:t>07/11/2016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49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1618</Words>
  <Application>Microsoft Office PowerPoint</Application>
  <PresentationFormat>Affichage à l'écran (4:3)</PresentationFormat>
  <Paragraphs>390</Paragraphs>
  <Slides>43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Thème Office</vt:lpstr>
      <vt:lpstr>Cimetières de Normandie</vt:lpstr>
      <vt:lpstr>Normandie : 5 départements </vt:lpstr>
      <vt:lpstr>La Normandie </vt:lpstr>
      <vt:lpstr>Cimetières militaires </vt:lpstr>
      <vt:lpstr>Montjoie-Saint-Martin </vt:lpstr>
      <vt:lpstr>Le cimetière monumental de Rouen</vt:lpstr>
      <vt:lpstr>Normandie </vt:lpstr>
      <vt:lpstr>De nombreux cimetières marins</vt:lpstr>
      <vt:lpstr>Des cimetières marins</vt:lpstr>
      <vt:lpstr>Des cimetières protestants</vt:lpstr>
      <vt:lpstr>Des cimetières protestants</vt:lpstr>
      <vt:lpstr>Cimetières protestants </vt:lpstr>
      <vt:lpstr>Des notions d’architecture   et de paysages</vt:lpstr>
      <vt:lpstr>Des cimetières architecturés </vt:lpstr>
      <vt:lpstr>Présentation PowerPoint</vt:lpstr>
      <vt:lpstr>Missions que s’est fixée la fédération </vt:lpstr>
      <vt:lpstr>Cimetières normands</vt:lpstr>
      <vt:lpstr>Des cimetières aux carrés spécifiques</vt:lpstr>
      <vt:lpstr>Hébergement </vt:lpstr>
      <vt:lpstr>Siège </vt:lpstr>
      <vt:lpstr>Un héritage en péril </vt:lpstr>
      <vt:lpstr>Des comportements interrogateurs  </vt:lpstr>
      <vt:lpstr>Actualité 2016 </vt:lpstr>
      <vt:lpstr>Actualité 2016 (suite)</vt:lpstr>
      <vt:lpstr>Actualité 2016 (ter)</vt:lpstr>
      <vt:lpstr>Colloque « que vont devenir les cimetières de Normandie et ailleurs » </vt:lpstr>
      <vt:lpstr>Direction du colloque sur les cimetières </vt:lpstr>
      <vt:lpstr>Une tombe exceptionnellement rare</vt:lpstr>
      <vt:lpstr>Les caporaux de Souain fusillés</vt:lpstr>
      <vt:lpstr>Coutances : cimetière Saint Pierre</vt:lpstr>
      <vt:lpstr>Exemples de sauvetage de croix en fonte </vt:lpstr>
      <vt:lpstr>Autres exemples de sauvetage</vt:lpstr>
      <vt:lpstr>Autres restaurations </vt:lpstr>
      <vt:lpstr>Des monuments exceptionnels en péril </vt:lpstr>
      <vt:lpstr>Des notions d’architecture et de paysage à préserver</vt:lpstr>
      <vt:lpstr>Saint-Côme-du-Mont</vt:lpstr>
      <vt:lpstr>Parc naurel régional Normandie-Maine</vt:lpstr>
      <vt:lpstr>Les ifs de cimetières toujours menacés </vt:lpstr>
      <vt:lpstr>D’autres ifs…</vt:lpstr>
      <vt:lpstr>Labelliser les tombes remarquables </vt:lpstr>
      <vt:lpstr>Sensibiliser, mobiliser, informer</vt:lpstr>
      <vt:lpstr>Sensibiliser, mobiliser, informer</vt:lpstr>
      <vt:lpstr>Merci de votre attention 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Cimetières de Normandie</dc:title>
  <dc:creator>HP</dc:creator>
  <cp:lastModifiedBy>HP</cp:lastModifiedBy>
  <cp:revision>27</cp:revision>
  <dcterms:created xsi:type="dcterms:W3CDTF">2016-11-06T07:11:32Z</dcterms:created>
  <dcterms:modified xsi:type="dcterms:W3CDTF">2016-11-07T06:05:36Z</dcterms:modified>
</cp:coreProperties>
</file>